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0" r:id="rId2"/>
    <p:sldId id="275" r:id="rId3"/>
    <p:sldId id="279" r:id="rId4"/>
    <p:sldId id="300" r:id="rId5"/>
    <p:sldId id="281" r:id="rId6"/>
    <p:sldId id="282" r:id="rId7"/>
    <p:sldId id="283" r:id="rId8"/>
    <p:sldId id="285" r:id="rId9"/>
    <p:sldId id="302" r:id="rId10"/>
    <p:sldId id="286" r:id="rId11"/>
    <p:sldId id="296" r:id="rId12"/>
    <p:sldId id="287" r:id="rId13"/>
    <p:sldId id="301" r:id="rId14"/>
    <p:sldId id="308" r:id="rId15"/>
    <p:sldId id="288" r:id="rId16"/>
    <p:sldId id="289" r:id="rId17"/>
    <p:sldId id="290" r:id="rId18"/>
    <p:sldId id="291" r:id="rId19"/>
    <p:sldId id="298" r:id="rId20"/>
    <p:sldId id="292" r:id="rId21"/>
    <p:sldId id="306" r:id="rId22"/>
    <p:sldId id="307" r:id="rId23"/>
  </p:sldIdLst>
  <p:sldSz cx="9144000" cy="6858000" type="screen4x3"/>
  <p:notesSz cx="6858000" cy="9117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4106"/>
    <a:srgbClr val="FF6D6D"/>
    <a:srgbClr val="D6AB0C"/>
    <a:srgbClr val="000000"/>
    <a:srgbClr val="FF434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77" autoAdjust="0"/>
  </p:normalViewPr>
  <p:slideViewPr>
    <p:cSldViewPr showGuides="1">
      <p:cViewPr varScale="1">
        <p:scale>
          <a:sx n="63" d="100"/>
          <a:sy n="63" d="100"/>
        </p:scale>
        <p:origin x="77"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6.7072598934841882E-2"/>
          <c:y val="4.0577361205483831E-2"/>
          <c:w val="0.71897892617791703"/>
          <c:h val="0.87699468404012948"/>
        </c:manualLayout>
      </c:layout>
      <c:lineChart>
        <c:grouping val="standard"/>
        <c:varyColors val="0"/>
        <c:ser>
          <c:idx val="2"/>
          <c:order val="0"/>
          <c:tx>
            <c:strRef>
              <c:f>Sheet1!$C$1</c:f>
              <c:strCache>
                <c:ptCount val="1"/>
                <c:pt idx="0">
                  <c:v>Million Acres</c:v>
                </c:pt>
              </c:strCache>
            </c:strRef>
          </c:tx>
          <c:spPr>
            <a:ln w="60325">
              <a:solidFill>
                <a:srgbClr val="FF0000"/>
              </a:solidFill>
            </a:ln>
            <a:effectLst>
              <a:outerShdw blurRad="25400" dist="38100" dir="2700000" algn="tl" rotWithShape="0">
                <a:prstClr val="black">
                  <a:alpha val="50000"/>
                </a:prstClr>
              </a:outerShdw>
            </a:effectLst>
          </c:spPr>
          <c:marker>
            <c:symbol val="square"/>
            <c:size val="5"/>
            <c:spPr>
              <a:ln>
                <a:solidFill>
                  <a:schemeClr val="tx1"/>
                </a:solidFill>
              </a:ln>
              <a:effectLst>
                <a:outerShdw blurRad="25400" dist="38100" dir="2700000" algn="tl" rotWithShape="0">
                  <a:prstClr val="black">
                    <a:alpha val="50000"/>
                  </a:prstClr>
                </a:outerShdw>
              </a:effectLst>
              <a:scene3d>
                <a:camera prst="orthographicFront"/>
                <a:lightRig rig="threePt" dir="t"/>
              </a:scene3d>
              <a:sp3d>
                <a:bevelT/>
              </a:sp3d>
            </c:spPr>
          </c:marker>
          <c:dLbls>
            <c:dLbl>
              <c:idx val="0"/>
              <c:layout>
                <c:manualLayout>
                  <c:x val="-3.3980582524271843E-2"/>
                  <c:y val="4.8223350253807105E-2"/>
                </c:manualLayout>
              </c:layout>
              <c:tx>
                <c:rich>
                  <a:bodyPr/>
                  <a:lstStyle/>
                  <a:p>
                    <a:r>
                      <a:rPr lang="en-US" smtClean="0"/>
                      <a:t>21.4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4.0453074433656984E-2"/>
                  <c:y val="-5.0761421319797079E-2"/>
                </c:manualLayout>
              </c:layout>
              <c:tx>
                <c:rich>
                  <a:bodyPr/>
                  <a:lstStyle/>
                  <a:p>
                    <a:r>
                      <a:rPr lang="en-US" dirty="0" smtClean="0"/>
                      <a:t>25.8</a:t>
                    </a:r>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3980582524271843E-2"/>
                  <c:y val="3.8071065989847781E-2"/>
                </c:manualLayout>
              </c:layout>
              <c:tx>
                <c:rich>
                  <a:bodyPr/>
                  <a:lstStyle/>
                  <a:p>
                    <a:r>
                      <a:rPr lang="en-US" smtClean="0"/>
                      <a:t>23.6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24.5</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3980582524271843E-2"/>
                  <c:y val="-4.31472081218273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7216828478964487E-2"/>
                  <c:y val="-4.5685279187817264E-2"/>
                </c:manualLayout>
              </c:layout>
              <c:tx>
                <c:rich>
                  <a:bodyPr/>
                  <a:lstStyle/>
                  <a:p>
                    <a:r>
                      <a:rPr lang="en-US" dirty="0" smtClean="0"/>
                      <a:t>24.2</a:t>
                    </a:r>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2071197411003236E-2"/>
                  <c:y val="-4.56852791878172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0453074433657074E-2"/>
                  <c:y val="-4.8223350253807105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00</c:formatCode>
                <c:ptCount val="11"/>
                <c:pt idx="0">
                  <c:v>1936</c:v>
                </c:pt>
                <c:pt idx="1">
                  <c:v>1953</c:v>
                </c:pt>
                <c:pt idx="2">
                  <c:v>1961</c:v>
                </c:pt>
                <c:pt idx="3">
                  <c:v>1972</c:v>
                </c:pt>
                <c:pt idx="4">
                  <c:v>1982</c:v>
                </c:pt>
                <c:pt idx="5">
                  <c:v>1989</c:v>
                </c:pt>
                <c:pt idx="6">
                  <c:v>1997</c:v>
                </c:pt>
                <c:pt idx="7">
                  <c:v>2004</c:v>
                </c:pt>
                <c:pt idx="8">
                  <c:v>2009</c:v>
                </c:pt>
                <c:pt idx="9">
                  <c:v>2013</c:v>
                </c:pt>
                <c:pt idx="10">
                  <c:v>2016</c:v>
                </c:pt>
              </c:numCache>
            </c:numRef>
          </c:cat>
          <c:val>
            <c:numRef>
              <c:f>Sheet1!$C$2:$C$12</c:f>
              <c:numCache>
                <c:formatCode>#,##0</c:formatCode>
                <c:ptCount val="11"/>
                <c:pt idx="0">
                  <c:v>21432</c:v>
                </c:pt>
                <c:pt idx="1">
                  <c:v>23969</c:v>
                </c:pt>
                <c:pt idx="2">
                  <c:v>25772</c:v>
                </c:pt>
                <c:pt idx="3">
                  <c:v>24839</c:v>
                </c:pt>
                <c:pt idx="4">
                  <c:v>23733.7</c:v>
                </c:pt>
                <c:pt idx="5">
                  <c:v>23636</c:v>
                </c:pt>
                <c:pt idx="6">
                  <c:v>24522</c:v>
                </c:pt>
                <c:pt idx="7">
                  <c:v>24415</c:v>
                </c:pt>
                <c:pt idx="8">
                  <c:v>24257</c:v>
                </c:pt>
                <c:pt idx="9">
                  <c:v>24164</c:v>
                </c:pt>
                <c:pt idx="10">
                  <c:v>23991</c:v>
                </c:pt>
              </c:numCache>
            </c:numRef>
          </c:val>
          <c:smooth val="0"/>
        </c:ser>
        <c:dLbls>
          <c:showLegendKey val="0"/>
          <c:showVal val="1"/>
          <c:showCatName val="0"/>
          <c:showSerName val="0"/>
          <c:showPercent val="0"/>
          <c:showBubbleSize val="0"/>
        </c:dLbls>
        <c:marker val="1"/>
        <c:smooth val="0"/>
        <c:axId val="164109968"/>
        <c:axId val="164110528"/>
      </c:lineChart>
      <c:catAx>
        <c:axId val="164109968"/>
        <c:scaling>
          <c:orientation val="minMax"/>
        </c:scaling>
        <c:delete val="0"/>
        <c:axPos val="b"/>
        <c:numFmt formatCode="00" sourceLinked="1"/>
        <c:majorTickMark val="out"/>
        <c:minorTickMark val="none"/>
        <c:tickLblPos val="nextTo"/>
        <c:txPr>
          <a:bodyPr/>
          <a:lstStyle/>
          <a:p>
            <a:pPr>
              <a:defRPr sz="1600" baseline="0"/>
            </a:pPr>
            <a:endParaRPr lang="en-US"/>
          </a:p>
        </c:txPr>
        <c:crossAx val="164110528"/>
        <c:crosses val="autoZero"/>
        <c:auto val="1"/>
        <c:lblAlgn val="ctr"/>
        <c:lblOffset val="100"/>
        <c:noMultiLvlLbl val="0"/>
      </c:catAx>
      <c:valAx>
        <c:axId val="164110528"/>
        <c:scaling>
          <c:orientation val="minMax"/>
          <c:max val="28000"/>
          <c:min val="18000"/>
        </c:scaling>
        <c:delete val="0"/>
        <c:axPos val="l"/>
        <c:majorGridlines/>
        <c:numFmt formatCode="#,##0" sourceLinked="1"/>
        <c:majorTickMark val="out"/>
        <c:minorTickMark val="none"/>
        <c:tickLblPos val="nextTo"/>
        <c:crossAx val="164109968"/>
        <c:crosses val="autoZero"/>
        <c:crossBetween val="between"/>
        <c:dispUnits>
          <c:builtInUnit val="thousands"/>
        </c:dispUnits>
      </c:valAx>
      <c:spPr>
        <a:gradFill flip="none" rotWithShape="1">
          <a:gsLst>
            <a:gs pos="0">
              <a:srgbClr val="FFFF00"/>
            </a:gs>
            <a:gs pos="64999">
              <a:srgbClr val="F0EBD5"/>
            </a:gs>
            <a:gs pos="100000">
              <a:srgbClr val="D1C39F"/>
            </a:gs>
          </a:gsLst>
          <a:lin ang="2700000" scaled="0"/>
          <a:tileRect/>
        </a:gradFill>
        <a:effectLst>
          <a:outerShdw blurRad="50800" dist="38100" dir="2700000" algn="tl" rotWithShape="0">
            <a:prstClr val="black">
              <a:alpha val="40000"/>
            </a:prstClr>
          </a:outerShdw>
        </a:effectLst>
        <a:scene3d>
          <a:camera prst="orthographicFront"/>
          <a:lightRig rig="threePt" dir="t"/>
        </a:scene3d>
        <a:sp3d>
          <a:bevelT/>
        </a:sp3d>
      </c:spPr>
    </c:plotArea>
    <c:legend>
      <c:legendPos val="r"/>
      <c:layout/>
      <c:overlay val="0"/>
    </c:legend>
    <c:plotVisOnly val="1"/>
    <c:dispBlanksAs val="gap"/>
    <c:showDLblsOverMax val="0"/>
  </c:chart>
  <c:spPr>
    <a:effectLst/>
    <a:scene3d>
      <a:camera prst="orthographicFront"/>
      <a:lightRig rig="threePt" dir="t"/>
    </a:scene3d>
    <a:sp3d>
      <a:bevelB w="6350"/>
    </a:sp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1982</c:v>
                </c:pt>
              </c:strCache>
            </c:strRef>
          </c:tx>
          <c:spPr>
            <a:ln w="50800">
              <a:solidFill>
                <a:srgbClr val="FFFF0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Sheet1!$B$2:$I$2</c:f>
              <c:numCache>
                <c:formatCode>_(* #,##0.0_);_(* \(#,##0.0\);_(* "-"??_);_(@_)</c:formatCode>
                <c:ptCount val="8"/>
                <c:pt idx="0">
                  <c:v>1981.8283710000001</c:v>
                </c:pt>
                <c:pt idx="1">
                  <c:v>2716.3411409999999</c:v>
                </c:pt>
                <c:pt idx="2">
                  <c:v>2813.0228390000002</c:v>
                </c:pt>
                <c:pt idx="3">
                  <c:v>2492.1810019999998</c:v>
                </c:pt>
                <c:pt idx="4">
                  <c:v>1829.4595850000001</c:v>
                </c:pt>
                <c:pt idx="5">
                  <c:v>1100.68767</c:v>
                </c:pt>
                <c:pt idx="6">
                  <c:v>651.96691399999997</c:v>
                </c:pt>
                <c:pt idx="7">
                  <c:v>307.036247</c:v>
                </c:pt>
              </c:numCache>
            </c:numRef>
          </c:val>
          <c:smooth val="0"/>
        </c:ser>
        <c:ser>
          <c:idx val="1"/>
          <c:order val="1"/>
          <c:tx>
            <c:strRef>
              <c:f>Sheet1!$A$3</c:f>
              <c:strCache>
                <c:ptCount val="1"/>
                <c:pt idx="0">
                  <c:v>1989</c:v>
                </c:pt>
              </c:strCache>
            </c:strRef>
          </c:tx>
          <c:spPr>
            <a:ln w="50800">
              <a:solidFill>
                <a:srgbClr val="00206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Sheet1!$B$3:$I$3</c:f>
              <c:numCache>
                <c:formatCode>_(* #,##0.0_);_(* \(#,##0.0\);_(* "-"??_);_(@_)</c:formatCode>
                <c:ptCount val="8"/>
                <c:pt idx="0">
                  <c:v>1865.5579660000001</c:v>
                </c:pt>
                <c:pt idx="1">
                  <c:v>2636.1679589999999</c:v>
                </c:pt>
                <c:pt idx="2">
                  <c:v>2633.3377009999999</c:v>
                </c:pt>
                <c:pt idx="3">
                  <c:v>2285.0361849999999</c:v>
                </c:pt>
                <c:pt idx="4">
                  <c:v>1722.619668</c:v>
                </c:pt>
                <c:pt idx="5">
                  <c:v>1131.770317</c:v>
                </c:pt>
                <c:pt idx="6">
                  <c:v>650.59422300000006</c:v>
                </c:pt>
                <c:pt idx="7">
                  <c:v>374.04814499999998</c:v>
                </c:pt>
              </c:numCache>
            </c:numRef>
          </c:val>
          <c:smooth val="0"/>
        </c:ser>
        <c:ser>
          <c:idx val="2"/>
          <c:order val="2"/>
          <c:tx>
            <c:strRef>
              <c:f>Sheet1!$A$4</c:f>
              <c:strCache>
                <c:ptCount val="1"/>
                <c:pt idx="0">
                  <c:v>1997</c:v>
                </c:pt>
              </c:strCache>
            </c:strRef>
          </c:tx>
          <c:spPr>
            <a:ln w="50800">
              <a:solidFill>
                <a:srgbClr val="00B05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Sheet1!$B$4:$I$4</c:f>
              <c:numCache>
                <c:formatCode>#,##0.0</c:formatCode>
                <c:ptCount val="8"/>
                <c:pt idx="0">
                  <c:v>2194.44794</c:v>
                </c:pt>
                <c:pt idx="1">
                  <c:v>2836.489795</c:v>
                </c:pt>
                <c:pt idx="2">
                  <c:v>2496.328638</c:v>
                </c:pt>
                <c:pt idx="3">
                  <c:v>2121.3147530000001</c:v>
                </c:pt>
                <c:pt idx="4">
                  <c:v>1726.385955</c:v>
                </c:pt>
                <c:pt idx="5">
                  <c:v>1188.964373</c:v>
                </c:pt>
                <c:pt idx="6">
                  <c:v>730.12560599999995</c:v>
                </c:pt>
                <c:pt idx="7">
                  <c:v>419.21155099999999</c:v>
                </c:pt>
              </c:numCache>
            </c:numRef>
          </c:val>
          <c:smooth val="0"/>
        </c:ser>
        <c:ser>
          <c:idx val="3"/>
          <c:order val="3"/>
          <c:tx>
            <c:strRef>
              <c:f>Sheet1!$A$5</c:f>
              <c:strCache>
                <c:ptCount val="1"/>
                <c:pt idx="0">
                  <c:v>2004</c:v>
                </c:pt>
              </c:strCache>
            </c:strRef>
          </c:tx>
          <c:spPr>
            <a:ln w="50800"/>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Sheet1!$B$5:$I$5</c:f>
              <c:numCache>
                <c:formatCode>#,##0.0</c:formatCode>
                <c:ptCount val="8"/>
                <c:pt idx="0">
                  <c:v>2441.3894439999999</c:v>
                </c:pt>
                <c:pt idx="1">
                  <c:v>3408.6101269999999</c:v>
                </c:pt>
                <c:pt idx="2">
                  <c:v>2841.621901</c:v>
                </c:pt>
                <c:pt idx="3">
                  <c:v>2219.7817070000001</c:v>
                </c:pt>
                <c:pt idx="4">
                  <c:v>1597.987545</c:v>
                </c:pt>
                <c:pt idx="5">
                  <c:v>1215.380887</c:v>
                </c:pt>
                <c:pt idx="6">
                  <c:v>748.37513100000001</c:v>
                </c:pt>
                <c:pt idx="7">
                  <c:v>443.31575400000003</c:v>
                </c:pt>
              </c:numCache>
            </c:numRef>
          </c:val>
          <c:smooth val="0"/>
        </c:ser>
        <c:ser>
          <c:idx val="4"/>
          <c:order val="4"/>
          <c:tx>
            <c:strRef>
              <c:f>Sheet1!$A$6</c:f>
              <c:strCache>
                <c:ptCount val="1"/>
                <c:pt idx="0">
                  <c:v>2009</c:v>
                </c:pt>
              </c:strCache>
            </c:strRef>
          </c:tx>
          <c:spPr>
            <a:ln w="50800">
              <a:solidFill>
                <a:srgbClr val="0070C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Sheet1!$B$6:$I$6</c:f>
              <c:numCache>
                <c:formatCode>#,##0.0000</c:formatCode>
                <c:ptCount val="8"/>
                <c:pt idx="0">
                  <c:v>2576.110197</c:v>
                </c:pt>
                <c:pt idx="1">
                  <c:v>3662.7589119999998</c:v>
                </c:pt>
                <c:pt idx="2">
                  <c:v>3349.5615330000001</c:v>
                </c:pt>
                <c:pt idx="3">
                  <c:v>2546.0455590000001</c:v>
                </c:pt>
                <c:pt idx="4">
                  <c:v>1806.5003509999999</c:v>
                </c:pt>
                <c:pt idx="5">
                  <c:v>1235.2009929999999</c:v>
                </c:pt>
                <c:pt idx="6">
                  <c:v>748.21002599999997</c:v>
                </c:pt>
                <c:pt idx="7">
                  <c:v>582.956771</c:v>
                </c:pt>
              </c:numCache>
            </c:numRef>
          </c:val>
          <c:smooth val="0"/>
        </c:ser>
        <c:ser>
          <c:idx val="6"/>
          <c:order val="5"/>
          <c:tx>
            <c:strRef>
              <c:f>Sheet1!$A$7</c:f>
              <c:strCache>
                <c:ptCount val="1"/>
                <c:pt idx="0">
                  <c:v>2013</c:v>
                </c:pt>
              </c:strCache>
            </c:strRef>
          </c:tx>
          <c:spPr>
            <a:ln w="50800">
              <a:solidFill>
                <a:srgbClr val="FF0000"/>
              </a:solidFill>
            </a:ln>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Sheet1!$B$7:$I$7</c:f>
              <c:numCache>
                <c:formatCode>General</c:formatCode>
                <c:ptCount val="8"/>
                <c:pt idx="0">
                  <c:v>2341.329553</c:v>
                </c:pt>
                <c:pt idx="1">
                  <c:v>3717.7365669999999</c:v>
                </c:pt>
                <c:pt idx="2">
                  <c:v>3628.7128550000002</c:v>
                </c:pt>
                <c:pt idx="3">
                  <c:v>3054.0109430000002</c:v>
                </c:pt>
                <c:pt idx="4">
                  <c:v>2244.720022</c:v>
                </c:pt>
                <c:pt idx="5">
                  <c:v>1541.3771750000001</c:v>
                </c:pt>
                <c:pt idx="6">
                  <c:v>943.02114900000004</c:v>
                </c:pt>
                <c:pt idx="7">
                  <c:v>622.20046100000002</c:v>
                </c:pt>
              </c:numCache>
            </c:numRef>
          </c:val>
          <c:smooth val="0"/>
        </c:ser>
        <c:ser>
          <c:idx val="5"/>
          <c:order val="6"/>
          <c:tx>
            <c:strRef>
              <c:f>Sheet1!$A$8</c:f>
              <c:strCache>
                <c:ptCount val="1"/>
                <c:pt idx="0">
                  <c:v>2016</c:v>
                </c:pt>
              </c:strCache>
            </c:strRef>
          </c:tx>
          <c:spPr>
            <a:ln w="50800">
              <a:solidFill>
                <a:schemeClr val="accent6"/>
              </a:solidFill>
            </a:ln>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Sheet1!$B$8:$I$8</c:f>
              <c:numCache>
                <c:formatCode>#,##0.000000</c:formatCode>
                <c:ptCount val="8"/>
                <c:pt idx="0">
                  <c:v>2107.8125679999998</c:v>
                </c:pt>
                <c:pt idx="1">
                  <c:v>3588.8446130000002</c:v>
                </c:pt>
                <c:pt idx="2">
                  <c:v>3805.7423020000001</c:v>
                </c:pt>
                <c:pt idx="3">
                  <c:v>3364.0656180000001</c:v>
                </c:pt>
                <c:pt idx="4">
                  <c:v>2520.0736160000001</c:v>
                </c:pt>
                <c:pt idx="5">
                  <c:v>1747.5144580000001</c:v>
                </c:pt>
                <c:pt idx="6">
                  <c:v>1075.3350089999999</c:v>
                </c:pt>
                <c:pt idx="7">
                  <c:v>756.66691200000002</c:v>
                </c:pt>
              </c:numCache>
            </c:numRef>
          </c:val>
          <c:smooth val="0"/>
        </c:ser>
        <c:dLbls>
          <c:showLegendKey val="0"/>
          <c:showVal val="0"/>
          <c:showCatName val="0"/>
          <c:showSerName val="0"/>
          <c:showPercent val="0"/>
          <c:showBubbleSize val="0"/>
        </c:dLbls>
        <c:smooth val="0"/>
        <c:axId val="232748352"/>
        <c:axId val="232748912"/>
      </c:lineChart>
      <c:catAx>
        <c:axId val="232748352"/>
        <c:scaling>
          <c:orientation val="minMax"/>
        </c:scaling>
        <c:delete val="0"/>
        <c:axPos val="b"/>
        <c:numFmt formatCode="General" sourceLinked="1"/>
        <c:majorTickMark val="out"/>
        <c:minorTickMark val="none"/>
        <c:tickLblPos val="nextTo"/>
        <c:crossAx val="232748912"/>
        <c:crosses val="autoZero"/>
        <c:auto val="1"/>
        <c:lblAlgn val="ctr"/>
        <c:lblOffset val="100"/>
        <c:noMultiLvlLbl val="0"/>
      </c:catAx>
      <c:valAx>
        <c:axId val="232748912"/>
        <c:scaling>
          <c:orientation val="minMax"/>
        </c:scaling>
        <c:delete val="0"/>
        <c:axPos val="l"/>
        <c:majorGridlines/>
        <c:numFmt formatCode="_(* #,##0.0_);_(* \(#,##0.0\);_(* &quot;-&quot;??_);_(@_)" sourceLinked="1"/>
        <c:majorTickMark val="out"/>
        <c:minorTickMark val="none"/>
        <c:tickLblPos val="nextTo"/>
        <c:crossAx val="232748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1972</c:v>
                </c:pt>
              </c:strCache>
            </c:strRef>
          </c:tx>
          <c:spPr>
            <a:ln w="50800">
              <a:solidFill>
                <a:srgbClr val="FFFF0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Sheet1!$B$2:$I$2</c:f>
              <c:numCache>
                <c:formatCode>0.00000000</c:formatCode>
                <c:ptCount val="8"/>
                <c:pt idx="0">
                  <c:v>1.1478512380000001</c:v>
                </c:pt>
                <c:pt idx="1">
                  <c:v>1.5257266890000001</c:v>
                </c:pt>
                <c:pt idx="2">
                  <c:v>1.7144527430000001</c:v>
                </c:pt>
                <c:pt idx="3">
                  <c:v>1.7208379469999999</c:v>
                </c:pt>
                <c:pt idx="4">
                  <c:v>1.490299904</c:v>
                </c:pt>
                <c:pt idx="5">
                  <c:v>1.0618320299999999</c:v>
                </c:pt>
                <c:pt idx="6">
                  <c:v>0.719125444</c:v>
                </c:pt>
                <c:pt idx="7">
                  <c:v>0.48788704199999999</c:v>
                </c:pt>
              </c:numCache>
            </c:numRef>
          </c:val>
          <c:smooth val="0"/>
        </c:ser>
        <c:ser>
          <c:idx val="1"/>
          <c:order val="1"/>
          <c:tx>
            <c:strRef>
              <c:f>Sheet1!$A$3</c:f>
              <c:strCache>
                <c:ptCount val="1"/>
                <c:pt idx="0">
                  <c:v>1982</c:v>
                </c:pt>
              </c:strCache>
            </c:strRef>
          </c:tx>
          <c:spPr>
            <a:ln w="50800">
              <a:solidFill>
                <a:srgbClr val="0070C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Sheet1!$B$3:$I$3</c:f>
              <c:numCache>
                <c:formatCode>0.00000000</c:formatCode>
                <c:ptCount val="8"/>
                <c:pt idx="0">
                  <c:v>1.308156307</c:v>
                </c:pt>
                <c:pt idx="1">
                  <c:v>1.7162837529999999</c:v>
                </c:pt>
                <c:pt idx="2">
                  <c:v>2.044280782</c:v>
                </c:pt>
                <c:pt idx="3">
                  <c:v>2.1407681959999998</c:v>
                </c:pt>
                <c:pt idx="4">
                  <c:v>1.888229173</c:v>
                </c:pt>
                <c:pt idx="5">
                  <c:v>1.499113229</c:v>
                </c:pt>
                <c:pt idx="6">
                  <c:v>1.0396342940000001</c:v>
                </c:pt>
                <c:pt idx="7">
                  <c:v>0.69272426099999995</c:v>
                </c:pt>
              </c:numCache>
            </c:numRef>
          </c:val>
          <c:smooth val="0"/>
        </c:ser>
        <c:ser>
          <c:idx val="2"/>
          <c:order val="2"/>
          <c:tx>
            <c:strRef>
              <c:f>Sheet1!$A$4</c:f>
              <c:strCache>
                <c:ptCount val="1"/>
                <c:pt idx="0">
                  <c:v>1989</c:v>
                </c:pt>
              </c:strCache>
            </c:strRef>
          </c:tx>
          <c:spPr>
            <a:ln w="50800">
              <a:solidFill>
                <a:srgbClr val="FF000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Sheet1!$B$4:$I$4</c:f>
              <c:numCache>
                <c:formatCode>0.00000000</c:formatCode>
                <c:ptCount val="8"/>
                <c:pt idx="0">
                  <c:v>1.342209397</c:v>
                </c:pt>
                <c:pt idx="1">
                  <c:v>1.839288024</c:v>
                </c:pt>
                <c:pt idx="2">
                  <c:v>2.114585747</c:v>
                </c:pt>
                <c:pt idx="3">
                  <c:v>2.2682710350000002</c:v>
                </c:pt>
                <c:pt idx="4">
                  <c:v>2.0826840469999999</c:v>
                </c:pt>
                <c:pt idx="5">
                  <c:v>1.650131257</c:v>
                </c:pt>
                <c:pt idx="6">
                  <c:v>1.2028507820000001</c:v>
                </c:pt>
                <c:pt idx="7">
                  <c:v>0.83801888999999996</c:v>
                </c:pt>
              </c:numCache>
            </c:numRef>
          </c:val>
          <c:smooth val="0"/>
        </c:ser>
        <c:ser>
          <c:idx val="3"/>
          <c:order val="3"/>
          <c:tx>
            <c:strRef>
              <c:f>Sheet1!$A$5</c:f>
              <c:strCache>
                <c:ptCount val="1"/>
                <c:pt idx="0">
                  <c:v>1997</c:v>
                </c:pt>
              </c:strCache>
            </c:strRef>
          </c:tx>
          <c:spPr>
            <a:ln w="50800">
              <a:solidFill>
                <a:srgbClr val="7030A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Sheet1!$B$5:$I$5</c:f>
              <c:numCache>
                <c:formatCode>0.00000000</c:formatCode>
                <c:ptCount val="8"/>
                <c:pt idx="0">
                  <c:v>1.2935396210000001</c:v>
                </c:pt>
                <c:pt idx="1">
                  <c:v>1.7859501520000001</c:v>
                </c:pt>
                <c:pt idx="2">
                  <c:v>2.248280244</c:v>
                </c:pt>
                <c:pt idx="3">
                  <c:v>2.4521609350000002</c:v>
                </c:pt>
                <c:pt idx="4">
                  <c:v>2.203358615</c:v>
                </c:pt>
                <c:pt idx="5">
                  <c:v>1.9374270549999999</c:v>
                </c:pt>
                <c:pt idx="6">
                  <c:v>1.482751903</c:v>
                </c:pt>
                <c:pt idx="7">
                  <c:v>1.0178636169999999</c:v>
                </c:pt>
              </c:numCache>
            </c:numRef>
          </c:val>
          <c:smooth val="0"/>
        </c:ser>
        <c:ser>
          <c:idx val="4"/>
          <c:order val="4"/>
          <c:tx>
            <c:strRef>
              <c:f>Sheet1!$A$6</c:f>
              <c:strCache>
                <c:ptCount val="1"/>
                <c:pt idx="0">
                  <c:v>2004</c:v>
                </c:pt>
              </c:strCache>
            </c:strRef>
          </c:tx>
          <c:spPr>
            <a:ln w="50800">
              <a:solidFill>
                <a:srgbClr val="00206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Sheet1!$B$6:$I$6</c:f>
              <c:numCache>
                <c:formatCode>0.00000000</c:formatCode>
                <c:ptCount val="8"/>
                <c:pt idx="0">
                  <c:v>1.3426928650000001</c:v>
                </c:pt>
                <c:pt idx="1">
                  <c:v>1.7509326780000001</c:v>
                </c:pt>
                <c:pt idx="2">
                  <c:v>2.1688096059999999</c:v>
                </c:pt>
                <c:pt idx="3">
                  <c:v>2.2916628110000001</c:v>
                </c:pt>
                <c:pt idx="4">
                  <c:v>2.285501338</c:v>
                </c:pt>
                <c:pt idx="5">
                  <c:v>1.9522816439999999</c:v>
                </c:pt>
                <c:pt idx="6">
                  <c:v>1.5299403490000001</c:v>
                </c:pt>
                <c:pt idx="7">
                  <c:v>1.1140042990000001</c:v>
                </c:pt>
              </c:numCache>
            </c:numRef>
          </c:val>
          <c:smooth val="0"/>
        </c:ser>
        <c:ser>
          <c:idx val="5"/>
          <c:order val="5"/>
          <c:tx>
            <c:strRef>
              <c:f>Sheet1!$A$7</c:f>
              <c:strCache>
                <c:ptCount val="1"/>
                <c:pt idx="0">
                  <c:v>2009</c:v>
                </c:pt>
              </c:strCache>
            </c:strRef>
          </c:tx>
          <c:spPr>
            <a:ln w="50800">
              <a:solidFill>
                <a:srgbClr val="884106"/>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Sheet1!$B$7:$I$7</c:f>
              <c:numCache>
                <c:formatCode>0.00000000</c:formatCode>
                <c:ptCount val="8"/>
                <c:pt idx="0">
                  <c:v>1.357288657</c:v>
                </c:pt>
                <c:pt idx="1">
                  <c:v>1.781979789</c:v>
                </c:pt>
                <c:pt idx="2">
                  <c:v>2.1387388770000002</c:v>
                </c:pt>
                <c:pt idx="3">
                  <c:v>2.3257593139999999</c:v>
                </c:pt>
                <c:pt idx="4">
                  <c:v>2.3266497589999999</c:v>
                </c:pt>
                <c:pt idx="5">
                  <c:v>1.9782131919999999</c:v>
                </c:pt>
                <c:pt idx="6">
                  <c:v>1.6927155730000001</c:v>
                </c:pt>
                <c:pt idx="7">
                  <c:v>1.2560605650000001</c:v>
                </c:pt>
              </c:numCache>
            </c:numRef>
          </c:val>
          <c:smooth val="0"/>
        </c:ser>
        <c:ser>
          <c:idx val="6"/>
          <c:order val="6"/>
          <c:tx>
            <c:strRef>
              <c:f>Sheet1!$A$8</c:f>
              <c:strCache>
                <c:ptCount val="1"/>
                <c:pt idx="0">
                  <c:v>2013</c:v>
                </c:pt>
              </c:strCache>
            </c:strRef>
          </c:tx>
          <c:spPr>
            <a:ln w="50800">
              <a:solidFill>
                <a:srgbClr val="00B050"/>
              </a:solidFill>
            </a:ln>
            <a:effectLst>
              <a:outerShdw blurRad="50800" dist="38100" dir="2700000" algn="tl" rotWithShape="0">
                <a:prstClr val="black">
                  <a:alpha val="40000"/>
                </a:prstClr>
              </a:outerShdw>
            </a:effectLst>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Sheet1!$B$8:$I$8</c:f>
              <c:numCache>
                <c:formatCode>0.00000000</c:formatCode>
                <c:ptCount val="8"/>
                <c:pt idx="0">
                  <c:v>1.326699166</c:v>
                </c:pt>
                <c:pt idx="1">
                  <c:v>1.7697357570000001</c:v>
                </c:pt>
                <c:pt idx="2">
                  <c:v>2.105303487</c:v>
                </c:pt>
                <c:pt idx="3">
                  <c:v>2.3020218950000002</c:v>
                </c:pt>
                <c:pt idx="4">
                  <c:v>2.4216506070000001</c:v>
                </c:pt>
                <c:pt idx="5">
                  <c:v>2.082383616</c:v>
                </c:pt>
                <c:pt idx="6">
                  <c:v>1.8116511390000001</c:v>
                </c:pt>
                <c:pt idx="7">
                  <c:v>1.3830460440000001</c:v>
                </c:pt>
              </c:numCache>
            </c:numRef>
          </c:val>
          <c:smooth val="0"/>
        </c:ser>
        <c:ser>
          <c:idx val="7"/>
          <c:order val="7"/>
          <c:tx>
            <c:strRef>
              <c:f>Sheet1!$A$9</c:f>
              <c:strCache>
                <c:ptCount val="1"/>
                <c:pt idx="0">
                  <c:v>2016</c:v>
                </c:pt>
              </c:strCache>
            </c:strRef>
          </c:tx>
          <c:spPr>
            <a:ln w="50800">
              <a:solidFill>
                <a:schemeClr val="accent6">
                  <a:lumMod val="75000"/>
                </a:schemeClr>
              </a:solidFill>
            </a:ln>
          </c:spPr>
          <c:marker>
            <c:symbol val="none"/>
          </c:marker>
          <c:cat>
            <c:strRef>
              <c:f>Sheet1!$B$1:$I$1</c:f>
              <c:strCache>
                <c:ptCount val="8"/>
                <c:pt idx="0">
                  <c:v>6"</c:v>
                </c:pt>
                <c:pt idx="1">
                  <c:v>8"</c:v>
                </c:pt>
                <c:pt idx="2">
                  <c:v>10"</c:v>
                </c:pt>
                <c:pt idx="3">
                  <c:v>12"</c:v>
                </c:pt>
                <c:pt idx="4">
                  <c:v>14"</c:v>
                </c:pt>
                <c:pt idx="5">
                  <c:v>16"</c:v>
                </c:pt>
                <c:pt idx="6">
                  <c:v>18"</c:v>
                </c:pt>
                <c:pt idx="7">
                  <c:v>20"</c:v>
                </c:pt>
              </c:strCache>
            </c:strRef>
          </c:cat>
          <c:val>
            <c:numRef>
              <c:f>Sheet1!$B$9:$I$9</c:f>
              <c:numCache>
                <c:formatCode>0.00000000</c:formatCode>
                <c:ptCount val="8"/>
                <c:pt idx="0">
                  <c:v>1.390775256</c:v>
                </c:pt>
                <c:pt idx="1">
                  <c:v>1.8432025329999999</c:v>
                </c:pt>
                <c:pt idx="2">
                  <c:v>2.1577762840000001</c:v>
                </c:pt>
                <c:pt idx="3">
                  <c:v>2.383134079</c:v>
                </c:pt>
                <c:pt idx="4">
                  <c:v>2.4794506279999999</c:v>
                </c:pt>
                <c:pt idx="5">
                  <c:v>2.2862362979999999</c:v>
                </c:pt>
                <c:pt idx="6">
                  <c:v>1.974959895</c:v>
                </c:pt>
                <c:pt idx="7">
                  <c:v>1.5702768490000001</c:v>
                </c:pt>
              </c:numCache>
            </c:numRef>
          </c:val>
          <c:smooth val="0"/>
        </c:ser>
        <c:dLbls>
          <c:showLegendKey val="0"/>
          <c:showVal val="0"/>
          <c:showCatName val="0"/>
          <c:showSerName val="0"/>
          <c:showPercent val="0"/>
          <c:showBubbleSize val="0"/>
        </c:dLbls>
        <c:smooth val="0"/>
        <c:axId val="168574736"/>
        <c:axId val="168575296"/>
      </c:lineChart>
      <c:catAx>
        <c:axId val="168574736"/>
        <c:scaling>
          <c:orientation val="minMax"/>
        </c:scaling>
        <c:delete val="0"/>
        <c:axPos val="b"/>
        <c:numFmt formatCode="General" sourceLinked="1"/>
        <c:majorTickMark val="out"/>
        <c:minorTickMark val="none"/>
        <c:tickLblPos val="nextTo"/>
        <c:crossAx val="168575296"/>
        <c:crosses val="autoZero"/>
        <c:auto val="1"/>
        <c:lblAlgn val="ctr"/>
        <c:lblOffset val="100"/>
        <c:noMultiLvlLbl val="0"/>
      </c:catAx>
      <c:valAx>
        <c:axId val="168575296"/>
        <c:scaling>
          <c:orientation val="minMax"/>
        </c:scaling>
        <c:delete val="0"/>
        <c:axPos val="l"/>
        <c:majorGridlines/>
        <c:numFmt formatCode="0.0" sourceLinked="0"/>
        <c:majorTickMark val="out"/>
        <c:minorTickMark val="none"/>
        <c:tickLblPos val="nextTo"/>
        <c:crossAx val="1685747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Softwood Net Growth</c:v>
                </c:pt>
              </c:strCache>
            </c:strRef>
          </c:tx>
          <c:spPr>
            <a:solidFill>
              <a:srgbClr val="00B05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2010 - 2014</c:v>
                </c:pt>
                <c:pt idx="5">
                  <c:v>2012 - 2016</c:v>
                </c:pt>
              </c:strCache>
            </c:strRef>
          </c:cat>
          <c:val>
            <c:numRef>
              <c:f>Sheet1!$B$3:$B$8</c:f>
              <c:numCache>
                <c:formatCode>#,##0</c:formatCode>
                <c:ptCount val="6"/>
                <c:pt idx="0">
                  <c:v>818744632</c:v>
                </c:pt>
                <c:pt idx="1">
                  <c:v>1032724902</c:v>
                </c:pt>
                <c:pt idx="2">
                  <c:v>1318243109</c:v>
                </c:pt>
                <c:pt idx="3">
                  <c:v>1393614502</c:v>
                </c:pt>
                <c:pt idx="4">
                  <c:v>1483120580</c:v>
                </c:pt>
                <c:pt idx="5">
                  <c:v>1476658306</c:v>
                </c:pt>
              </c:numCache>
            </c:numRef>
          </c:val>
        </c:ser>
        <c:ser>
          <c:idx val="1"/>
          <c:order val="1"/>
          <c:tx>
            <c:strRef>
              <c:f>Sheet1!$C$2</c:f>
              <c:strCache>
                <c:ptCount val="1"/>
                <c:pt idx="0">
                  <c:v>Softwood Removals</c:v>
                </c:pt>
              </c:strCache>
            </c:strRef>
          </c:tx>
          <c:spPr>
            <a:solidFill>
              <a:srgbClr val="FF000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2010 - 2014</c:v>
                </c:pt>
                <c:pt idx="5">
                  <c:v>2012 - 2016</c:v>
                </c:pt>
              </c:strCache>
            </c:strRef>
          </c:cat>
          <c:val>
            <c:numRef>
              <c:f>Sheet1!$C$3:$C$8</c:f>
              <c:numCache>
                <c:formatCode>#,##0</c:formatCode>
                <c:ptCount val="6"/>
                <c:pt idx="0">
                  <c:v>961822762</c:v>
                </c:pt>
                <c:pt idx="1">
                  <c:v>1092126532</c:v>
                </c:pt>
                <c:pt idx="2">
                  <c:v>1058127055</c:v>
                </c:pt>
                <c:pt idx="3" formatCode="#,##0.0">
                  <c:v>1068877669</c:v>
                </c:pt>
                <c:pt idx="4">
                  <c:v>1087409798</c:v>
                </c:pt>
                <c:pt idx="5">
                  <c:v>1099422735</c:v>
                </c:pt>
              </c:numCache>
            </c:numRef>
          </c:val>
        </c:ser>
        <c:ser>
          <c:idx val="2"/>
          <c:order val="2"/>
          <c:tx>
            <c:strRef>
              <c:f>Sheet1!$D$2</c:f>
              <c:strCache>
                <c:ptCount val="1"/>
                <c:pt idx="0">
                  <c:v>Net Gain/Loss</c:v>
                </c:pt>
              </c:strCache>
            </c:strRef>
          </c:tx>
          <c:spPr>
            <a:solidFill>
              <a:srgbClr val="0070C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2010 - 2014</c:v>
                </c:pt>
                <c:pt idx="5">
                  <c:v>2012 - 2016</c:v>
                </c:pt>
              </c:strCache>
            </c:strRef>
          </c:cat>
          <c:val>
            <c:numRef>
              <c:f>Sheet1!$D$3:$D$8</c:f>
              <c:numCache>
                <c:formatCode>#,##0</c:formatCode>
                <c:ptCount val="6"/>
                <c:pt idx="0">
                  <c:v>-143078130</c:v>
                </c:pt>
                <c:pt idx="1">
                  <c:v>-59401630</c:v>
                </c:pt>
                <c:pt idx="2">
                  <c:v>260116054</c:v>
                </c:pt>
                <c:pt idx="3">
                  <c:v>324736833</c:v>
                </c:pt>
                <c:pt idx="4">
                  <c:v>395710782</c:v>
                </c:pt>
                <c:pt idx="5">
                  <c:v>377235571</c:v>
                </c:pt>
              </c:numCache>
            </c:numRef>
          </c:val>
        </c:ser>
        <c:dLbls>
          <c:showLegendKey val="0"/>
          <c:showVal val="0"/>
          <c:showCatName val="0"/>
          <c:showSerName val="0"/>
          <c:showPercent val="0"/>
          <c:showBubbleSize val="0"/>
        </c:dLbls>
        <c:gapWidth val="150"/>
        <c:axId val="168578656"/>
        <c:axId val="168579216"/>
      </c:barChart>
      <c:catAx>
        <c:axId val="168578656"/>
        <c:scaling>
          <c:orientation val="minMax"/>
        </c:scaling>
        <c:delete val="0"/>
        <c:axPos val="b"/>
        <c:numFmt formatCode="General" sourceLinked="1"/>
        <c:majorTickMark val="cross"/>
        <c:minorTickMark val="none"/>
        <c:tickLblPos val="low"/>
        <c:crossAx val="168579216"/>
        <c:crosses val="autoZero"/>
        <c:auto val="1"/>
        <c:lblAlgn val="ctr"/>
        <c:lblOffset val="0"/>
        <c:noMultiLvlLbl val="0"/>
      </c:catAx>
      <c:valAx>
        <c:axId val="168579216"/>
        <c:scaling>
          <c:orientation val="minMax"/>
        </c:scaling>
        <c:delete val="0"/>
        <c:axPos val="l"/>
        <c:majorGridlines/>
        <c:numFmt formatCode="#,##0" sourceLinked="1"/>
        <c:majorTickMark val="out"/>
        <c:minorTickMark val="none"/>
        <c:tickLblPos val="nextTo"/>
        <c:crossAx val="1685786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Sheet1!$H$2</c:f>
              <c:strCache>
                <c:ptCount val="1"/>
                <c:pt idx="0">
                  <c:v>Hardwood Net Growth</c:v>
                </c:pt>
              </c:strCache>
            </c:strRef>
          </c:tx>
          <c:spPr>
            <a:solidFill>
              <a:srgbClr val="00B050"/>
            </a:solidFill>
            <a:scene3d>
              <a:camera prst="orthographicFront"/>
              <a:lightRig rig="threePt" dir="t"/>
            </a:scene3d>
            <a:sp3d>
              <a:bevelT/>
            </a:sp3d>
          </c:spPr>
          <c:invertIfNegative val="0"/>
          <c:cat>
            <c:strRef>
              <c:f>Sheet1!$G$3:$G$8</c:f>
              <c:strCache>
                <c:ptCount val="6"/>
                <c:pt idx="0">
                  <c:v>1983-1989</c:v>
                </c:pt>
                <c:pt idx="1">
                  <c:v>1990-1997</c:v>
                </c:pt>
                <c:pt idx="2">
                  <c:v>1998-2004</c:v>
                </c:pt>
                <c:pt idx="3">
                  <c:v>2005-2009</c:v>
                </c:pt>
                <c:pt idx="4">
                  <c:v>2010-2014</c:v>
                </c:pt>
                <c:pt idx="5">
                  <c:v>2012-2016</c:v>
                </c:pt>
              </c:strCache>
            </c:strRef>
          </c:cat>
          <c:val>
            <c:numRef>
              <c:f>Sheet1!$H$3:$H$8</c:f>
              <c:numCache>
                <c:formatCode>#,##0</c:formatCode>
                <c:ptCount val="6"/>
                <c:pt idx="0">
                  <c:v>475078245</c:v>
                </c:pt>
                <c:pt idx="1">
                  <c:v>545428841</c:v>
                </c:pt>
                <c:pt idx="2">
                  <c:v>584449168</c:v>
                </c:pt>
                <c:pt idx="3" formatCode="#,##0.0">
                  <c:v>539816519</c:v>
                </c:pt>
                <c:pt idx="4" formatCode="#,##0.0">
                  <c:v>513914586</c:v>
                </c:pt>
                <c:pt idx="5">
                  <c:v>525089835</c:v>
                </c:pt>
              </c:numCache>
            </c:numRef>
          </c:val>
        </c:ser>
        <c:ser>
          <c:idx val="1"/>
          <c:order val="1"/>
          <c:tx>
            <c:strRef>
              <c:f>Sheet1!$I$2</c:f>
              <c:strCache>
                <c:ptCount val="1"/>
                <c:pt idx="0">
                  <c:v>Hardwood Removals</c:v>
                </c:pt>
              </c:strCache>
            </c:strRef>
          </c:tx>
          <c:spPr>
            <a:solidFill>
              <a:srgbClr val="FF0000"/>
            </a:solidFill>
            <a:scene3d>
              <a:camera prst="orthographicFront"/>
              <a:lightRig rig="threePt" dir="t"/>
            </a:scene3d>
            <a:sp3d>
              <a:bevelT/>
            </a:sp3d>
          </c:spPr>
          <c:invertIfNegative val="0"/>
          <c:cat>
            <c:strRef>
              <c:f>Sheet1!$G$3:$G$8</c:f>
              <c:strCache>
                <c:ptCount val="6"/>
                <c:pt idx="0">
                  <c:v>1983-1989</c:v>
                </c:pt>
                <c:pt idx="1">
                  <c:v>1990-1997</c:v>
                </c:pt>
                <c:pt idx="2">
                  <c:v>1998-2004</c:v>
                </c:pt>
                <c:pt idx="3">
                  <c:v>2005-2009</c:v>
                </c:pt>
                <c:pt idx="4">
                  <c:v>2010-2014</c:v>
                </c:pt>
                <c:pt idx="5">
                  <c:v>2012-2016</c:v>
                </c:pt>
              </c:strCache>
            </c:strRef>
          </c:cat>
          <c:val>
            <c:numRef>
              <c:f>Sheet1!$I$3:$I$8</c:f>
              <c:numCache>
                <c:formatCode>#,##0</c:formatCode>
                <c:ptCount val="6"/>
                <c:pt idx="0">
                  <c:v>375302263</c:v>
                </c:pt>
                <c:pt idx="1">
                  <c:v>434391460</c:v>
                </c:pt>
                <c:pt idx="2">
                  <c:v>439293181</c:v>
                </c:pt>
                <c:pt idx="3" formatCode="#,##0.0">
                  <c:v>338495222</c:v>
                </c:pt>
                <c:pt idx="4" formatCode="#,##0.0">
                  <c:v>274092244</c:v>
                </c:pt>
                <c:pt idx="5">
                  <c:v>275894529</c:v>
                </c:pt>
              </c:numCache>
            </c:numRef>
          </c:val>
        </c:ser>
        <c:ser>
          <c:idx val="2"/>
          <c:order val="2"/>
          <c:tx>
            <c:strRef>
              <c:f>Sheet1!$J$2</c:f>
              <c:strCache>
                <c:ptCount val="1"/>
                <c:pt idx="0">
                  <c:v>Net Gain/Loss</c:v>
                </c:pt>
              </c:strCache>
            </c:strRef>
          </c:tx>
          <c:spPr>
            <a:solidFill>
              <a:srgbClr val="0070C0"/>
            </a:solidFill>
            <a:scene3d>
              <a:camera prst="orthographicFront"/>
              <a:lightRig rig="threePt" dir="t"/>
            </a:scene3d>
            <a:sp3d>
              <a:bevelT/>
            </a:sp3d>
          </c:spPr>
          <c:invertIfNegative val="0"/>
          <c:cat>
            <c:strRef>
              <c:f>Sheet1!$G$3:$G$8</c:f>
              <c:strCache>
                <c:ptCount val="6"/>
                <c:pt idx="0">
                  <c:v>1983-1989</c:v>
                </c:pt>
                <c:pt idx="1">
                  <c:v>1990-1997</c:v>
                </c:pt>
                <c:pt idx="2">
                  <c:v>1998-2004</c:v>
                </c:pt>
                <c:pt idx="3">
                  <c:v>2005-2009</c:v>
                </c:pt>
                <c:pt idx="4">
                  <c:v>2010-2014</c:v>
                </c:pt>
                <c:pt idx="5">
                  <c:v>2012-2016</c:v>
                </c:pt>
              </c:strCache>
            </c:strRef>
          </c:cat>
          <c:val>
            <c:numRef>
              <c:f>Sheet1!$J$3:$J$8</c:f>
              <c:numCache>
                <c:formatCode>#,##0</c:formatCode>
                <c:ptCount val="6"/>
                <c:pt idx="0">
                  <c:v>99775982</c:v>
                </c:pt>
                <c:pt idx="1">
                  <c:v>111037381</c:v>
                </c:pt>
                <c:pt idx="2">
                  <c:v>145155987</c:v>
                </c:pt>
                <c:pt idx="3">
                  <c:v>201321297</c:v>
                </c:pt>
                <c:pt idx="4">
                  <c:v>239822342</c:v>
                </c:pt>
                <c:pt idx="5">
                  <c:v>249195306</c:v>
                </c:pt>
              </c:numCache>
            </c:numRef>
          </c:val>
        </c:ser>
        <c:dLbls>
          <c:showLegendKey val="0"/>
          <c:showVal val="0"/>
          <c:showCatName val="0"/>
          <c:showSerName val="0"/>
          <c:showPercent val="0"/>
          <c:showBubbleSize val="0"/>
        </c:dLbls>
        <c:gapWidth val="150"/>
        <c:axId val="231519360"/>
        <c:axId val="231519920"/>
      </c:barChart>
      <c:catAx>
        <c:axId val="231519360"/>
        <c:scaling>
          <c:orientation val="minMax"/>
        </c:scaling>
        <c:delete val="0"/>
        <c:axPos val="b"/>
        <c:numFmt formatCode="General" sourceLinked="1"/>
        <c:majorTickMark val="cross"/>
        <c:minorTickMark val="none"/>
        <c:tickLblPos val="low"/>
        <c:crossAx val="231519920"/>
        <c:crosses val="autoZero"/>
        <c:auto val="1"/>
        <c:lblAlgn val="ctr"/>
        <c:lblOffset val="0"/>
        <c:noMultiLvlLbl val="0"/>
      </c:catAx>
      <c:valAx>
        <c:axId val="231519920"/>
        <c:scaling>
          <c:orientation val="minMax"/>
        </c:scaling>
        <c:delete val="0"/>
        <c:axPos val="l"/>
        <c:majorGridlines/>
        <c:numFmt formatCode="#,##0" sourceLinked="1"/>
        <c:majorTickMark val="out"/>
        <c:minorTickMark val="none"/>
        <c:tickLblPos val="nextTo"/>
        <c:crossAx val="2315193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Net Growth</c:v>
                </c:pt>
              </c:strCache>
            </c:strRef>
          </c:tx>
          <c:spPr>
            <a:solidFill>
              <a:srgbClr val="00B05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2010-2014</c:v>
                </c:pt>
                <c:pt idx="5">
                  <c:v>2012-2016</c:v>
                </c:pt>
              </c:strCache>
            </c:strRef>
          </c:cat>
          <c:val>
            <c:numRef>
              <c:f>Sheet1!$B$3:$B$8</c:f>
              <c:numCache>
                <c:formatCode>#,##0</c:formatCode>
                <c:ptCount val="6"/>
                <c:pt idx="0">
                  <c:v>1293822871</c:v>
                </c:pt>
                <c:pt idx="1">
                  <c:v>1578153745</c:v>
                </c:pt>
                <c:pt idx="2">
                  <c:v>1902692276</c:v>
                </c:pt>
                <c:pt idx="3">
                  <c:v>1933431021</c:v>
                </c:pt>
                <c:pt idx="4">
                  <c:v>1997035166</c:v>
                </c:pt>
                <c:pt idx="5">
                  <c:v>2001748141</c:v>
                </c:pt>
              </c:numCache>
            </c:numRef>
          </c:val>
        </c:ser>
        <c:ser>
          <c:idx val="1"/>
          <c:order val="1"/>
          <c:tx>
            <c:strRef>
              <c:f>Sheet1!$C$2</c:f>
              <c:strCache>
                <c:ptCount val="1"/>
                <c:pt idx="0">
                  <c:v>Removals</c:v>
                </c:pt>
              </c:strCache>
            </c:strRef>
          </c:tx>
          <c:spPr>
            <a:solidFill>
              <a:srgbClr val="FF000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2010-2014</c:v>
                </c:pt>
                <c:pt idx="5">
                  <c:v>2012-2016</c:v>
                </c:pt>
              </c:strCache>
            </c:strRef>
          </c:cat>
          <c:val>
            <c:numRef>
              <c:f>Sheet1!$C$3:$C$8</c:f>
              <c:numCache>
                <c:formatCode>#,##0</c:formatCode>
                <c:ptCount val="6"/>
                <c:pt idx="0">
                  <c:v>1337125030</c:v>
                </c:pt>
                <c:pt idx="1">
                  <c:v>1526517987</c:v>
                </c:pt>
                <c:pt idx="2">
                  <c:v>1497420236</c:v>
                </c:pt>
                <c:pt idx="3">
                  <c:v>1407372890</c:v>
                </c:pt>
                <c:pt idx="4">
                  <c:v>1361502040</c:v>
                </c:pt>
                <c:pt idx="5">
                  <c:v>1375337264</c:v>
                </c:pt>
              </c:numCache>
            </c:numRef>
          </c:val>
        </c:ser>
        <c:ser>
          <c:idx val="2"/>
          <c:order val="2"/>
          <c:tx>
            <c:strRef>
              <c:f>Sheet1!$D$2</c:f>
              <c:strCache>
                <c:ptCount val="1"/>
                <c:pt idx="0">
                  <c:v>Net Gain/Loss</c:v>
                </c:pt>
              </c:strCache>
            </c:strRef>
          </c:tx>
          <c:spPr>
            <a:solidFill>
              <a:srgbClr val="0070C0"/>
            </a:solidFill>
            <a:scene3d>
              <a:camera prst="orthographicFront"/>
              <a:lightRig rig="threePt" dir="t"/>
            </a:scene3d>
            <a:sp3d>
              <a:bevelT/>
            </a:sp3d>
          </c:spPr>
          <c:invertIfNegative val="0"/>
          <c:cat>
            <c:strRef>
              <c:f>Sheet1!$A$3:$A$8</c:f>
              <c:strCache>
                <c:ptCount val="6"/>
                <c:pt idx="0">
                  <c:v>1983-1989</c:v>
                </c:pt>
                <c:pt idx="1">
                  <c:v>1990-1997</c:v>
                </c:pt>
                <c:pt idx="2">
                  <c:v>1998-2004</c:v>
                </c:pt>
                <c:pt idx="3">
                  <c:v>2005-2009</c:v>
                </c:pt>
                <c:pt idx="4">
                  <c:v>2010-2014</c:v>
                </c:pt>
                <c:pt idx="5">
                  <c:v>2012-2016</c:v>
                </c:pt>
              </c:strCache>
            </c:strRef>
          </c:cat>
          <c:val>
            <c:numRef>
              <c:f>Sheet1!$D$3:$D$8</c:f>
              <c:numCache>
                <c:formatCode>#,##0</c:formatCode>
                <c:ptCount val="6"/>
                <c:pt idx="0">
                  <c:v>-43302159</c:v>
                </c:pt>
                <c:pt idx="1">
                  <c:v>51635758</c:v>
                </c:pt>
                <c:pt idx="2">
                  <c:v>405272040</c:v>
                </c:pt>
                <c:pt idx="3">
                  <c:v>526058131</c:v>
                </c:pt>
                <c:pt idx="4">
                  <c:v>635533126</c:v>
                </c:pt>
                <c:pt idx="5">
                  <c:v>626410877</c:v>
                </c:pt>
              </c:numCache>
            </c:numRef>
          </c:val>
        </c:ser>
        <c:dLbls>
          <c:showLegendKey val="0"/>
          <c:showVal val="0"/>
          <c:showCatName val="0"/>
          <c:showSerName val="0"/>
          <c:showPercent val="0"/>
          <c:showBubbleSize val="0"/>
        </c:dLbls>
        <c:gapWidth val="150"/>
        <c:axId val="231523280"/>
        <c:axId val="231523840"/>
      </c:barChart>
      <c:catAx>
        <c:axId val="231523280"/>
        <c:scaling>
          <c:orientation val="minMax"/>
        </c:scaling>
        <c:delete val="0"/>
        <c:axPos val="b"/>
        <c:numFmt formatCode="General" sourceLinked="1"/>
        <c:majorTickMark val="out"/>
        <c:minorTickMark val="none"/>
        <c:tickLblPos val="low"/>
        <c:crossAx val="231523840"/>
        <c:crosses val="autoZero"/>
        <c:auto val="1"/>
        <c:lblAlgn val="ctr"/>
        <c:lblOffset val="100"/>
        <c:noMultiLvlLbl val="0"/>
      </c:catAx>
      <c:valAx>
        <c:axId val="231523840"/>
        <c:scaling>
          <c:orientation val="minMax"/>
          <c:max val="2250000000"/>
          <c:min val="-250000000"/>
        </c:scaling>
        <c:delete val="0"/>
        <c:axPos val="l"/>
        <c:majorGridlines/>
        <c:numFmt formatCode="#,##0" sourceLinked="1"/>
        <c:majorTickMark val="out"/>
        <c:minorTickMark val="none"/>
        <c:tickLblPos val="nextTo"/>
        <c:crossAx val="231523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Softwood</c:v>
                </c:pt>
              </c:strCache>
            </c:strRef>
          </c:tx>
          <c:spPr>
            <a:solidFill>
              <a:srgbClr val="FF0000"/>
            </a:solidFill>
          </c:spPr>
          <c:invertIfNegative val="0"/>
          <c:cat>
            <c:numRef>
              <c:f>Sheet1!$A$2:$A$8</c:f>
              <c:numCache>
                <c:formatCode>General</c:formatCode>
                <c:ptCount val="7"/>
                <c:pt idx="0">
                  <c:v>1972</c:v>
                </c:pt>
                <c:pt idx="1">
                  <c:v>1982</c:v>
                </c:pt>
                <c:pt idx="2">
                  <c:v>1989</c:v>
                </c:pt>
                <c:pt idx="3">
                  <c:v>1997</c:v>
                </c:pt>
                <c:pt idx="4">
                  <c:v>2004</c:v>
                </c:pt>
                <c:pt idx="5">
                  <c:v>2009</c:v>
                </c:pt>
                <c:pt idx="6">
                  <c:v>2016</c:v>
                </c:pt>
              </c:numCache>
            </c:numRef>
          </c:cat>
          <c:val>
            <c:numRef>
              <c:f>Sheet1!$B$2:$B$8</c:f>
              <c:numCache>
                <c:formatCode>#,##0</c:formatCode>
                <c:ptCount val="7"/>
                <c:pt idx="0">
                  <c:v>12499772980</c:v>
                </c:pt>
                <c:pt idx="1">
                  <c:v>14170553600</c:v>
                </c:pt>
                <c:pt idx="2">
                  <c:v>13635566650</c:v>
                </c:pt>
                <c:pt idx="3">
                  <c:v>14339170890</c:v>
                </c:pt>
                <c:pt idx="4">
                  <c:v>15523918440</c:v>
                </c:pt>
                <c:pt idx="5">
                  <c:v>17315346090</c:v>
                </c:pt>
                <c:pt idx="6">
                  <c:v>20003594997</c:v>
                </c:pt>
              </c:numCache>
            </c:numRef>
          </c:val>
        </c:ser>
        <c:ser>
          <c:idx val="2"/>
          <c:order val="1"/>
          <c:tx>
            <c:strRef>
              <c:f>Sheet1!$C$1</c:f>
              <c:strCache>
                <c:ptCount val="1"/>
                <c:pt idx="0">
                  <c:v>Hardwood</c:v>
                </c:pt>
              </c:strCache>
            </c:strRef>
          </c:tx>
          <c:spPr>
            <a:solidFill>
              <a:srgbClr val="0070C0"/>
            </a:solidFill>
          </c:spPr>
          <c:invertIfNegative val="0"/>
          <c:cat>
            <c:numRef>
              <c:f>Sheet1!$A$2:$A$8</c:f>
              <c:numCache>
                <c:formatCode>General</c:formatCode>
                <c:ptCount val="7"/>
                <c:pt idx="0">
                  <c:v>1972</c:v>
                </c:pt>
                <c:pt idx="1">
                  <c:v>1982</c:v>
                </c:pt>
                <c:pt idx="2">
                  <c:v>1989</c:v>
                </c:pt>
                <c:pt idx="3">
                  <c:v>1997</c:v>
                </c:pt>
                <c:pt idx="4">
                  <c:v>2004</c:v>
                </c:pt>
                <c:pt idx="5">
                  <c:v>2009</c:v>
                </c:pt>
                <c:pt idx="6">
                  <c:v>2016</c:v>
                </c:pt>
              </c:numCache>
            </c:numRef>
          </c:cat>
          <c:val>
            <c:numRef>
              <c:f>Sheet1!$C$2:$C$8</c:f>
              <c:numCache>
                <c:formatCode>#,##0</c:formatCode>
                <c:ptCount val="7"/>
                <c:pt idx="0">
                  <c:v>10945770510</c:v>
                </c:pt>
                <c:pt idx="1">
                  <c:v>13808160190</c:v>
                </c:pt>
                <c:pt idx="2">
                  <c:v>15058353320</c:v>
                </c:pt>
                <c:pt idx="3">
                  <c:v>16815946170</c:v>
                </c:pt>
                <c:pt idx="4">
                  <c:v>17133533590</c:v>
                </c:pt>
                <c:pt idx="5">
                  <c:v>18007171310</c:v>
                </c:pt>
                <c:pt idx="6">
                  <c:v>19969276093</c:v>
                </c:pt>
              </c:numCache>
            </c:numRef>
          </c:val>
        </c:ser>
        <c:ser>
          <c:idx val="3"/>
          <c:order val="2"/>
          <c:tx>
            <c:strRef>
              <c:f>Sheet1!$D$1</c:f>
              <c:strCache>
                <c:ptCount val="1"/>
                <c:pt idx="0">
                  <c:v>Mixed Pine/Hardwood</c:v>
                </c:pt>
              </c:strCache>
            </c:strRef>
          </c:tx>
          <c:spPr>
            <a:solidFill>
              <a:srgbClr val="7030A0"/>
            </a:solidFill>
          </c:spPr>
          <c:invertIfNegative val="0"/>
          <c:cat>
            <c:numRef>
              <c:f>Sheet1!$A$2:$A$8</c:f>
              <c:numCache>
                <c:formatCode>General</c:formatCode>
                <c:ptCount val="7"/>
                <c:pt idx="0">
                  <c:v>1972</c:v>
                </c:pt>
                <c:pt idx="1">
                  <c:v>1982</c:v>
                </c:pt>
                <c:pt idx="2">
                  <c:v>1989</c:v>
                </c:pt>
                <c:pt idx="3">
                  <c:v>1997</c:v>
                </c:pt>
                <c:pt idx="4">
                  <c:v>2004</c:v>
                </c:pt>
                <c:pt idx="5">
                  <c:v>2009</c:v>
                </c:pt>
                <c:pt idx="6">
                  <c:v>2016</c:v>
                </c:pt>
              </c:numCache>
            </c:numRef>
          </c:cat>
          <c:val>
            <c:numRef>
              <c:f>Sheet1!$D$2:$D$8</c:f>
              <c:numCache>
                <c:formatCode>#,##0</c:formatCode>
                <c:ptCount val="7"/>
                <c:pt idx="0">
                  <c:v>4435065634</c:v>
                </c:pt>
                <c:pt idx="1">
                  <c:v>3302919424</c:v>
                </c:pt>
                <c:pt idx="2">
                  <c:v>3831537264</c:v>
                </c:pt>
                <c:pt idx="3">
                  <c:v>3880730144</c:v>
                </c:pt>
                <c:pt idx="4">
                  <c:v>3858892265</c:v>
                </c:pt>
                <c:pt idx="5">
                  <c:v>4238372324</c:v>
                </c:pt>
                <c:pt idx="6">
                  <c:v>4863362268</c:v>
                </c:pt>
              </c:numCache>
            </c:numRef>
          </c:val>
        </c:ser>
        <c:ser>
          <c:idx val="4"/>
          <c:order val="3"/>
          <c:tx>
            <c:strRef>
              <c:f>Sheet1!$E$1</c:f>
              <c:strCache>
                <c:ptCount val="1"/>
                <c:pt idx="0">
                  <c:v>Total</c:v>
                </c:pt>
              </c:strCache>
            </c:strRef>
          </c:tx>
          <c:spPr>
            <a:solidFill>
              <a:srgbClr val="00B050"/>
            </a:solidFill>
          </c:spPr>
          <c:invertIfNegative val="0"/>
          <c:trendline>
            <c:spPr>
              <a:ln w="50800">
                <a:solidFill>
                  <a:srgbClr val="FF0000"/>
                </a:solidFill>
                <a:tailEnd type="stealth"/>
              </a:ln>
            </c:spPr>
            <c:trendlineType val="linear"/>
            <c:forward val="0.30000000000000004"/>
            <c:dispRSqr val="0"/>
            <c:dispEq val="0"/>
          </c:trendline>
          <c:cat>
            <c:numRef>
              <c:f>Sheet1!$A$2:$A$8</c:f>
              <c:numCache>
                <c:formatCode>General</c:formatCode>
                <c:ptCount val="7"/>
                <c:pt idx="0">
                  <c:v>1972</c:v>
                </c:pt>
                <c:pt idx="1">
                  <c:v>1982</c:v>
                </c:pt>
                <c:pt idx="2">
                  <c:v>1989</c:v>
                </c:pt>
                <c:pt idx="3">
                  <c:v>1997</c:v>
                </c:pt>
                <c:pt idx="4">
                  <c:v>2004</c:v>
                </c:pt>
                <c:pt idx="5">
                  <c:v>2009</c:v>
                </c:pt>
                <c:pt idx="6">
                  <c:v>2016</c:v>
                </c:pt>
              </c:numCache>
            </c:numRef>
          </c:cat>
          <c:val>
            <c:numRef>
              <c:f>Sheet1!$E$2:$E$8</c:f>
              <c:numCache>
                <c:formatCode>#,##0</c:formatCode>
                <c:ptCount val="7"/>
                <c:pt idx="0">
                  <c:v>27880609124</c:v>
                </c:pt>
                <c:pt idx="1">
                  <c:v>31281633214</c:v>
                </c:pt>
                <c:pt idx="2">
                  <c:v>32525457234</c:v>
                </c:pt>
                <c:pt idx="3">
                  <c:v>35035847204</c:v>
                </c:pt>
                <c:pt idx="4">
                  <c:v>36516344295</c:v>
                </c:pt>
                <c:pt idx="5">
                  <c:v>39560889724</c:v>
                </c:pt>
                <c:pt idx="6">
                  <c:v>44836233358</c:v>
                </c:pt>
              </c:numCache>
            </c:numRef>
          </c:val>
        </c:ser>
        <c:dLbls>
          <c:showLegendKey val="0"/>
          <c:showVal val="0"/>
          <c:showCatName val="0"/>
          <c:showSerName val="0"/>
          <c:showPercent val="0"/>
          <c:showBubbleSize val="0"/>
        </c:dLbls>
        <c:gapWidth val="150"/>
        <c:axId val="233280592"/>
        <c:axId val="233281152"/>
      </c:barChart>
      <c:catAx>
        <c:axId val="233280592"/>
        <c:scaling>
          <c:orientation val="minMax"/>
        </c:scaling>
        <c:delete val="0"/>
        <c:axPos val="b"/>
        <c:numFmt formatCode="General" sourceLinked="1"/>
        <c:majorTickMark val="out"/>
        <c:minorTickMark val="none"/>
        <c:tickLblPos val="nextTo"/>
        <c:txPr>
          <a:bodyPr/>
          <a:lstStyle/>
          <a:p>
            <a:pPr>
              <a:defRPr sz="1400"/>
            </a:pPr>
            <a:endParaRPr lang="en-US"/>
          </a:p>
        </c:txPr>
        <c:crossAx val="233281152"/>
        <c:crosses val="autoZero"/>
        <c:auto val="1"/>
        <c:lblAlgn val="ctr"/>
        <c:lblOffset val="100"/>
        <c:noMultiLvlLbl val="0"/>
      </c:catAx>
      <c:valAx>
        <c:axId val="233281152"/>
        <c:scaling>
          <c:orientation val="minMax"/>
        </c:scaling>
        <c:delete val="0"/>
        <c:axPos val="l"/>
        <c:majorGridlines/>
        <c:numFmt formatCode="#,##0" sourceLinked="1"/>
        <c:majorTickMark val="out"/>
        <c:minorTickMark val="none"/>
        <c:tickLblPos val="nextTo"/>
        <c:txPr>
          <a:bodyPr/>
          <a:lstStyle/>
          <a:p>
            <a:pPr>
              <a:defRPr sz="1400"/>
            </a:pPr>
            <a:endParaRPr lang="en-US"/>
          </a:p>
        </c:txPr>
        <c:crossAx val="233280592"/>
        <c:crosses val="autoZero"/>
        <c:crossBetween val="between"/>
        <c:dispUnits>
          <c:builtInUnit val="billions"/>
        </c:dispUnits>
      </c:valAx>
    </c:plotArea>
    <c:legend>
      <c:legendPos val="r"/>
      <c:legendEntry>
        <c:idx val="4"/>
        <c:delete val="1"/>
      </c:legendEntry>
      <c:layout>
        <c:manualLayout>
          <c:xMode val="edge"/>
          <c:yMode val="edge"/>
          <c:x val="0.77740650587802962"/>
          <c:y val="0.39422430889044696"/>
          <c:w val="0.2225934941219703"/>
          <c:h val="0.3121498956440214"/>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Private Acreage</c:v>
          </c:tx>
          <c:invertIfNegative val="0"/>
          <c:cat>
            <c:strRef>
              <c:f>Sheet1!$A$2:$A$11</c:f>
              <c:strCache>
                <c:ptCount val="10"/>
                <c:pt idx="0">
                  <c:v>Georgia</c:v>
                </c:pt>
                <c:pt idx="1">
                  <c:v>Oregon</c:v>
                </c:pt>
                <c:pt idx="2">
                  <c:v>Alabama</c:v>
                </c:pt>
                <c:pt idx="3">
                  <c:v>Michigan</c:v>
                </c:pt>
                <c:pt idx="4">
                  <c:v>Montana</c:v>
                </c:pt>
                <c:pt idx="5">
                  <c:v>Mississippi</c:v>
                </c:pt>
                <c:pt idx="6">
                  <c:v>Arkansas</c:v>
                </c:pt>
                <c:pt idx="7">
                  <c:v>North Carolina</c:v>
                </c:pt>
                <c:pt idx="8">
                  <c:v>Washington</c:v>
                </c:pt>
                <c:pt idx="9">
                  <c:v>California</c:v>
                </c:pt>
              </c:strCache>
            </c:strRef>
          </c:cat>
          <c:val>
            <c:numRef>
              <c:f>Sheet1!$C$2:$C$11</c:f>
              <c:numCache>
                <c:formatCode>#,##0</c:formatCode>
                <c:ptCount val="10"/>
                <c:pt idx="0">
                  <c:v>21893835</c:v>
                </c:pt>
                <c:pt idx="1">
                  <c:v>9372514</c:v>
                </c:pt>
                <c:pt idx="2">
                  <c:v>21514778</c:v>
                </c:pt>
                <c:pt idx="3">
                  <c:v>12448621</c:v>
                </c:pt>
                <c:pt idx="4">
                  <c:v>5840245</c:v>
                </c:pt>
                <c:pt idx="5">
                  <c:v>17153085</c:v>
                </c:pt>
                <c:pt idx="6">
                  <c:v>15273274</c:v>
                </c:pt>
                <c:pt idx="7">
                  <c:v>15591294</c:v>
                </c:pt>
                <c:pt idx="8">
                  <c:v>9237982</c:v>
                </c:pt>
                <c:pt idx="9">
                  <c:v>7183279</c:v>
                </c:pt>
              </c:numCache>
            </c:numRef>
          </c:val>
        </c:ser>
        <c:ser>
          <c:idx val="1"/>
          <c:order val="1"/>
          <c:tx>
            <c:v>Public Acreage</c:v>
          </c:tx>
          <c:invertIfNegative val="0"/>
          <c:cat>
            <c:strRef>
              <c:f>Sheet1!$A$2:$A$11</c:f>
              <c:strCache>
                <c:ptCount val="10"/>
                <c:pt idx="0">
                  <c:v>Georgia</c:v>
                </c:pt>
                <c:pt idx="1">
                  <c:v>Oregon</c:v>
                </c:pt>
                <c:pt idx="2">
                  <c:v>Alabama</c:v>
                </c:pt>
                <c:pt idx="3">
                  <c:v>Michigan</c:v>
                </c:pt>
                <c:pt idx="4">
                  <c:v>Montana</c:v>
                </c:pt>
                <c:pt idx="5">
                  <c:v>Mississippi</c:v>
                </c:pt>
                <c:pt idx="6">
                  <c:v>Arkansas</c:v>
                </c:pt>
                <c:pt idx="7">
                  <c:v>North Carolina</c:v>
                </c:pt>
                <c:pt idx="8">
                  <c:v>Washington</c:v>
                </c:pt>
                <c:pt idx="9">
                  <c:v>California</c:v>
                </c:pt>
              </c:strCache>
            </c:strRef>
          </c:cat>
          <c:val>
            <c:numRef>
              <c:f>Sheet1!$B$2:$B$11</c:f>
              <c:numCache>
                <c:formatCode>#,##0</c:formatCode>
                <c:ptCount val="10"/>
                <c:pt idx="0">
                  <c:v>2096990</c:v>
                </c:pt>
                <c:pt idx="1">
                  <c:v>14302190</c:v>
                </c:pt>
                <c:pt idx="2">
                  <c:v>1482548</c:v>
                </c:pt>
                <c:pt idx="3">
                  <c:v>6865429</c:v>
                </c:pt>
                <c:pt idx="4">
                  <c:v>13902661</c:v>
                </c:pt>
                <c:pt idx="5">
                  <c:v>1985542</c:v>
                </c:pt>
                <c:pt idx="6">
                  <c:v>3154936</c:v>
                </c:pt>
                <c:pt idx="7">
                  <c:v>2534339</c:v>
                </c:pt>
                <c:pt idx="8">
                  <c:v>8561927</c:v>
                </c:pt>
                <c:pt idx="9">
                  <c:v>9283000</c:v>
                </c:pt>
              </c:numCache>
            </c:numRef>
          </c:val>
        </c:ser>
        <c:dLbls>
          <c:showLegendKey val="0"/>
          <c:showVal val="0"/>
          <c:showCatName val="0"/>
          <c:showSerName val="0"/>
          <c:showPercent val="0"/>
          <c:showBubbleSize val="0"/>
        </c:dLbls>
        <c:gapWidth val="150"/>
        <c:overlap val="100"/>
        <c:axId val="169106784"/>
        <c:axId val="169107344"/>
      </c:barChart>
      <c:catAx>
        <c:axId val="169106784"/>
        <c:scaling>
          <c:orientation val="minMax"/>
        </c:scaling>
        <c:delete val="0"/>
        <c:axPos val="b"/>
        <c:numFmt formatCode="General" sourceLinked="0"/>
        <c:majorTickMark val="out"/>
        <c:minorTickMark val="none"/>
        <c:tickLblPos val="nextTo"/>
        <c:txPr>
          <a:bodyPr/>
          <a:lstStyle/>
          <a:p>
            <a:pPr>
              <a:defRPr sz="1100"/>
            </a:pPr>
            <a:endParaRPr lang="en-US"/>
          </a:p>
        </c:txPr>
        <c:crossAx val="169107344"/>
        <c:crosses val="autoZero"/>
        <c:auto val="1"/>
        <c:lblAlgn val="ctr"/>
        <c:lblOffset val="100"/>
        <c:noMultiLvlLbl val="0"/>
      </c:catAx>
      <c:valAx>
        <c:axId val="169107344"/>
        <c:scaling>
          <c:orientation val="minMax"/>
          <c:max val="25000000"/>
        </c:scaling>
        <c:delete val="0"/>
        <c:axPos val="l"/>
        <c:majorGridlines/>
        <c:numFmt formatCode="#,##0" sourceLinked="1"/>
        <c:majorTickMark val="out"/>
        <c:minorTickMark val="none"/>
        <c:tickLblPos val="nextTo"/>
        <c:crossAx val="169106784"/>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0"/>
      <c:depthPercent val="100"/>
      <c:rAngAx val="0"/>
      <c:perspective val="20"/>
    </c:view3D>
    <c:floor>
      <c:thickness val="0"/>
    </c:floor>
    <c:sideWall>
      <c:thickness val="0"/>
    </c:sideWall>
    <c:backWall>
      <c:thickness val="0"/>
    </c:backWall>
    <c:plotArea>
      <c:layout>
        <c:manualLayout>
          <c:layoutTarget val="inner"/>
          <c:xMode val="edge"/>
          <c:yMode val="edge"/>
          <c:x val="5.4454042968896513E-2"/>
          <c:y val="0.15315712569915554"/>
          <c:w val="0.89480585251611688"/>
          <c:h val="0.82848636411867904"/>
        </c:manualLayout>
      </c:layout>
      <c:pie3DChart>
        <c:varyColors val="1"/>
        <c:ser>
          <c:idx val="0"/>
          <c:order val="0"/>
          <c:explosion val="14"/>
          <c:dLbls>
            <c:dLbl>
              <c:idx val="0"/>
              <c:layout>
                <c:manualLayout>
                  <c:x val="-0.17866988724699057"/>
                  <c:y val="0.12815907654284897"/>
                </c:manualLayout>
              </c:layout>
              <c:tx>
                <c:rich>
                  <a:bodyPr/>
                  <a:lstStyle/>
                  <a:p>
                    <a:r>
                      <a:rPr lang="en-US" dirty="0" smtClean="0"/>
                      <a:t>Corporate29%</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Private Individual</a:t>
                    </a:r>
                  </a:p>
                  <a:p>
                    <a:r>
                      <a:rPr lang="en-US" dirty="0" smtClean="0"/>
                      <a:t>55</a:t>
                    </a:r>
                    <a:r>
                      <a:rPr lang="en-US" dirty="0"/>
                      <a:t>%</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2237297374546132E-2"/>
                  <c:y val="0"/>
                </c:manualLayout>
              </c:layout>
              <c:tx>
                <c:rich>
                  <a:bodyPr/>
                  <a:lstStyle/>
                  <a:p>
                    <a:r>
                      <a:rPr lang="en-US" dirty="0" smtClean="0"/>
                      <a:t>Forest Industry 6%</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0935089649808047E-2"/>
                  <c:y val="5.2435375464125328E-2"/>
                </c:manualLayout>
              </c:layout>
              <c:tx>
                <c:rich>
                  <a:bodyPr/>
                  <a:lstStyle/>
                  <a:p>
                    <a:r>
                      <a:rPr lang="en-US" dirty="0" smtClean="0"/>
                      <a:t>Public </a:t>
                    </a:r>
                  </a:p>
                  <a:p>
                    <a:r>
                      <a:rPr lang="en-US" dirty="0" smtClean="0"/>
                      <a:t>9%</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3639694306454837"/>
                  <c:y val="0"/>
                </c:manualLayout>
              </c:layout>
              <c:tx>
                <c:rich>
                  <a:bodyPr wrap="square" lIns="38100" tIns="19050" rIns="38100" bIns="19050" anchor="ctr">
                    <a:noAutofit/>
                  </a:bodyPr>
                  <a:lstStyle/>
                  <a:p>
                    <a:pPr>
                      <a:defRPr/>
                    </a:pPr>
                    <a:r>
                      <a:rPr lang="en-US" dirty="0" smtClean="0"/>
                      <a:t>Other</a:t>
                    </a:r>
                  </a:p>
                  <a:p>
                    <a:pPr>
                      <a:defRPr/>
                    </a:pPr>
                    <a:fld id="{8E508CD1-A5D6-4A64-A276-73AF941D590A}" type="PERCENTAGE">
                      <a:rPr lang="en-US" smtClean="0"/>
                      <a:pPr>
                        <a:defRPr/>
                      </a:pPr>
                      <a:t>[PERCENTAGE]</a:t>
                    </a:fld>
                    <a:endParaRPr lang="en-US"/>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703816630035066"/>
                      <c:h val="0.25562245538761097"/>
                    </c:manualLayout>
                  </c15:layout>
                  <c15:dlblFieldTable/>
                  <c15:showDataLabelsRange val="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Corporate</c:v>
                </c:pt>
                <c:pt idx="1">
                  <c:v>Private</c:v>
                </c:pt>
                <c:pt idx="2">
                  <c:v>Forest Industry</c:v>
                </c:pt>
                <c:pt idx="3">
                  <c:v>Public</c:v>
                </c:pt>
                <c:pt idx="4">
                  <c:v>Other</c:v>
                </c:pt>
              </c:strCache>
            </c:strRef>
          </c:cat>
          <c:val>
            <c:numRef>
              <c:f>Sheet1!$B$2:$B$6</c:f>
              <c:numCache>
                <c:formatCode>0</c:formatCode>
                <c:ptCount val="5"/>
                <c:pt idx="0">
                  <c:v>28.909174273685966</c:v>
                </c:pt>
                <c:pt idx="1">
                  <c:v>55.101496394481266</c:v>
                </c:pt>
                <c:pt idx="2">
                  <c:v>5.7313159101329667</c:v>
                </c:pt>
                <c:pt idx="3">
                  <c:v>8.7407777916718778</c:v>
                </c:pt>
                <c:pt idx="4">
                  <c:v>1</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w="1270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43042143317014"/>
          <c:y val="2.8139625152489741E-2"/>
          <c:w val="0.59025033427425255"/>
          <c:h val="0.85170381871280265"/>
        </c:manualLayout>
      </c:layout>
      <c:lineChart>
        <c:grouping val="standard"/>
        <c:varyColors val="0"/>
        <c:ser>
          <c:idx val="0"/>
          <c:order val="0"/>
          <c:tx>
            <c:strRef>
              <c:f>Sheet1!$A$2</c:f>
              <c:strCache>
                <c:ptCount val="1"/>
                <c:pt idx="0">
                  <c:v>Pine plantation (SYP)</c:v>
                </c:pt>
              </c:strCache>
            </c:strRef>
          </c:tx>
          <c:spPr>
            <a:ln w="50800">
              <a:solidFill>
                <a:srgbClr val="7030A0"/>
              </a:solidFill>
            </a:ln>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Sheet1!$B$2:$I$2</c:f>
              <c:numCache>
                <c:formatCode>General</c:formatCode>
                <c:ptCount val="8"/>
                <c:pt idx="0">
                  <c:v>2841.6</c:v>
                </c:pt>
                <c:pt idx="1">
                  <c:v>3581.3</c:v>
                </c:pt>
                <c:pt idx="2">
                  <c:v>5030.6000000000004</c:v>
                </c:pt>
                <c:pt idx="3" formatCode="0.00">
                  <c:v>6216.84</c:v>
                </c:pt>
                <c:pt idx="4" formatCode="0.00">
                  <c:v>6644.38</c:v>
                </c:pt>
                <c:pt idx="5" formatCode="0.00">
                  <c:v>6919.11</c:v>
                </c:pt>
                <c:pt idx="6">
                  <c:v>6920.1</c:v>
                </c:pt>
                <c:pt idx="7">
                  <c:v>6809.1</c:v>
                </c:pt>
              </c:numCache>
            </c:numRef>
          </c:val>
          <c:smooth val="1"/>
        </c:ser>
        <c:ser>
          <c:idx val="1"/>
          <c:order val="1"/>
          <c:tx>
            <c:strRef>
              <c:f>Sheet1!$A$3</c:f>
              <c:strCache>
                <c:ptCount val="1"/>
                <c:pt idx="0">
                  <c:v>Natural pine (SYP)</c:v>
                </c:pt>
              </c:strCache>
            </c:strRef>
          </c:tx>
          <c:spPr>
            <a:ln w="47625">
              <a:solidFill>
                <a:srgbClr val="FF0000"/>
              </a:solidFill>
            </a:ln>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Sheet1!$B$3:$I$3</c:f>
              <c:numCache>
                <c:formatCode>General</c:formatCode>
                <c:ptCount val="8"/>
                <c:pt idx="0">
                  <c:v>9316.9</c:v>
                </c:pt>
                <c:pt idx="1">
                  <c:v>7554.5</c:v>
                </c:pt>
                <c:pt idx="2">
                  <c:v>5803.3</c:v>
                </c:pt>
                <c:pt idx="3" formatCode="0.00">
                  <c:v>4573.9399999999996</c:v>
                </c:pt>
                <c:pt idx="4" formatCode="0.00">
                  <c:v>4230.5</c:v>
                </c:pt>
                <c:pt idx="5" formatCode="0.00">
                  <c:v>4100.7</c:v>
                </c:pt>
                <c:pt idx="6">
                  <c:v>4067.17</c:v>
                </c:pt>
                <c:pt idx="7">
                  <c:v>4064.4</c:v>
                </c:pt>
              </c:numCache>
            </c:numRef>
          </c:val>
          <c:smooth val="1"/>
        </c:ser>
        <c:ser>
          <c:idx val="2"/>
          <c:order val="2"/>
          <c:tx>
            <c:strRef>
              <c:f>Sheet1!$A$4</c:f>
              <c:strCache>
                <c:ptCount val="1"/>
                <c:pt idx="0">
                  <c:v>Oak-pine</c:v>
                </c:pt>
              </c:strCache>
            </c:strRef>
          </c:tx>
          <c:spPr>
            <a:ln w="50800">
              <a:solidFill>
                <a:srgbClr val="00B050"/>
              </a:solidFill>
            </a:ln>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Sheet1!$B$4:$I$4</c:f>
              <c:numCache>
                <c:formatCode>General</c:formatCode>
                <c:ptCount val="8"/>
                <c:pt idx="0">
                  <c:v>4087.78</c:v>
                </c:pt>
                <c:pt idx="1">
                  <c:v>2921.45</c:v>
                </c:pt>
                <c:pt idx="2">
                  <c:v>3049.78</c:v>
                </c:pt>
                <c:pt idx="3" formatCode="0.00">
                  <c:v>2895.62</c:v>
                </c:pt>
                <c:pt idx="4" formatCode="0.00">
                  <c:v>2947.43</c:v>
                </c:pt>
                <c:pt idx="5" formatCode="0.00">
                  <c:v>2862.94</c:v>
                </c:pt>
                <c:pt idx="6">
                  <c:v>2678.27</c:v>
                </c:pt>
                <c:pt idx="7">
                  <c:v>2723.31</c:v>
                </c:pt>
              </c:numCache>
            </c:numRef>
          </c:val>
          <c:smooth val="1"/>
        </c:ser>
        <c:ser>
          <c:idx val="3"/>
          <c:order val="3"/>
          <c:tx>
            <c:strRef>
              <c:f>Sheet1!$A$5</c:f>
              <c:strCache>
                <c:ptCount val="1"/>
                <c:pt idx="0">
                  <c:v>Upland hardwood</c:v>
                </c:pt>
              </c:strCache>
            </c:strRef>
          </c:tx>
          <c:spPr>
            <a:ln w="50800">
              <a:solidFill>
                <a:srgbClr val="FFC000"/>
              </a:solidFill>
            </a:ln>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Sheet1!$B$5:$I$5</c:f>
              <c:numCache>
                <c:formatCode>General</c:formatCode>
                <c:ptCount val="8"/>
                <c:pt idx="0">
                  <c:v>4739.58</c:v>
                </c:pt>
                <c:pt idx="1">
                  <c:v>5448.15</c:v>
                </c:pt>
                <c:pt idx="2">
                  <c:v>5584.05</c:v>
                </c:pt>
                <c:pt idx="3" formatCode="0.00">
                  <c:v>6360.06</c:v>
                </c:pt>
                <c:pt idx="4" formatCode="0.00">
                  <c:v>6531.09</c:v>
                </c:pt>
                <c:pt idx="5" formatCode="0.00">
                  <c:v>6296.35</c:v>
                </c:pt>
                <c:pt idx="6" formatCode="0.00">
                  <c:v>6298.1</c:v>
                </c:pt>
                <c:pt idx="7" formatCode="0.00">
                  <c:v>6274.49</c:v>
                </c:pt>
              </c:numCache>
            </c:numRef>
          </c:val>
          <c:smooth val="1"/>
        </c:ser>
        <c:ser>
          <c:idx val="4"/>
          <c:order val="4"/>
          <c:tx>
            <c:strRef>
              <c:f>Sheet1!$A$6</c:f>
              <c:strCache>
                <c:ptCount val="1"/>
                <c:pt idx="0">
                  <c:v>Lowland hardwood</c:v>
                </c:pt>
              </c:strCache>
            </c:strRef>
          </c:tx>
          <c:spPr>
            <a:ln w="50800"/>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Sheet1!$B$6:$I$6</c:f>
              <c:numCache>
                <c:formatCode>General</c:formatCode>
                <c:ptCount val="8"/>
                <c:pt idx="0">
                  <c:v>3135.69</c:v>
                </c:pt>
                <c:pt idx="1">
                  <c:v>3438.08</c:v>
                </c:pt>
                <c:pt idx="2">
                  <c:v>3422.07</c:v>
                </c:pt>
                <c:pt idx="3" formatCode="0.00">
                  <c:v>3456.73</c:v>
                </c:pt>
                <c:pt idx="4" formatCode="0.00">
                  <c:v>3684.84</c:v>
                </c:pt>
                <c:pt idx="5" formatCode="0.00">
                  <c:v>3711.74</c:v>
                </c:pt>
                <c:pt idx="6" formatCode="0.00">
                  <c:v>3717.02</c:v>
                </c:pt>
                <c:pt idx="7" formatCode="0.00">
                  <c:v>3642.98</c:v>
                </c:pt>
              </c:numCache>
            </c:numRef>
          </c:val>
          <c:smooth val="1"/>
        </c:ser>
        <c:ser>
          <c:idx val="5"/>
          <c:order val="5"/>
          <c:tx>
            <c:strRef>
              <c:f>Sheet1!$A$7</c:f>
              <c:strCache>
                <c:ptCount val="1"/>
                <c:pt idx="0">
                  <c:v>Nonstocked</c:v>
                </c:pt>
              </c:strCache>
            </c:strRef>
          </c:tx>
          <c:spPr>
            <a:ln w="41275">
              <a:solidFill>
                <a:schemeClr val="tx1"/>
              </a:solidFill>
            </a:ln>
            <a:effectLst>
              <a:outerShdw blurRad="50800" dist="38100" dir="2700000" algn="tl" rotWithShape="0">
                <a:prstClr val="black">
                  <a:alpha val="40000"/>
                </a:prstClr>
              </a:outerShdw>
            </a:effectLst>
          </c:spPr>
          <c:marker>
            <c:symbol val="none"/>
          </c:marker>
          <c:cat>
            <c:numRef>
              <c:f>Sheet1!$B$1:$I$1</c:f>
              <c:numCache>
                <c:formatCode>General</c:formatCode>
                <c:ptCount val="8"/>
                <c:pt idx="0">
                  <c:v>1972</c:v>
                </c:pt>
                <c:pt idx="1">
                  <c:v>1982</c:v>
                </c:pt>
                <c:pt idx="2">
                  <c:v>1989</c:v>
                </c:pt>
                <c:pt idx="3">
                  <c:v>1997</c:v>
                </c:pt>
                <c:pt idx="4">
                  <c:v>2004</c:v>
                </c:pt>
                <c:pt idx="5">
                  <c:v>2009</c:v>
                </c:pt>
                <c:pt idx="6">
                  <c:v>2014</c:v>
                </c:pt>
                <c:pt idx="7">
                  <c:v>2016</c:v>
                </c:pt>
              </c:numCache>
            </c:numRef>
          </c:cat>
          <c:val>
            <c:numRef>
              <c:f>Sheet1!$B$7:$I$7</c:f>
              <c:numCache>
                <c:formatCode>General</c:formatCode>
                <c:ptCount val="8"/>
                <c:pt idx="0">
                  <c:v>658.8</c:v>
                </c:pt>
                <c:pt idx="1">
                  <c:v>693.6</c:v>
                </c:pt>
                <c:pt idx="2">
                  <c:v>663.2</c:v>
                </c:pt>
                <c:pt idx="3" formatCode="0.00">
                  <c:v>486.87</c:v>
                </c:pt>
                <c:pt idx="4" formatCode="0.00">
                  <c:v>252.53</c:v>
                </c:pt>
                <c:pt idx="5" formatCode="0.00">
                  <c:v>260.7</c:v>
                </c:pt>
                <c:pt idx="6">
                  <c:v>306.63</c:v>
                </c:pt>
                <c:pt idx="7">
                  <c:v>300.06</c:v>
                </c:pt>
              </c:numCache>
            </c:numRef>
          </c:val>
          <c:smooth val="1"/>
        </c:ser>
        <c:dLbls>
          <c:showLegendKey val="0"/>
          <c:showVal val="0"/>
          <c:showCatName val="0"/>
          <c:showSerName val="0"/>
          <c:showPercent val="0"/>
          <c:showBubbleSize val="0"/>
        </c:dLbls>
        <c:smooth val="0"/>
        <c:axId val="165128016"/>
        <c:axId val="165128576"/>
      </c:lineChart>
      <c:catAx>
        <c:axId val="165128016"/>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165128576"/>
        <c:crosses val="autoZero"/>
        <c:auto val="1"/>
        <c:lblAlgn val="ctr"/>
        <c:lblOffset val="100"/>
        <c:noMultiLvlLbl val="0"/>
      </c:catAx>
      <c:valAx>
        <c:axId val="165128576"/>
        <c:scaling>
          <c:orientation val="minMax"/>
        </c:scaling>
        <c:delete val="0"/>
        <c:axPos val="l"/>
        <c:majorGridlines/>
        <c:numFmt formatCode="#,##0" sourceLinked="0"/>
        <c:majorTickMark val="out"/>
        <c:minorTickMark val="none"/>
        <c:tickLblPos val="nextTo"/>
        <c:crossAx val="165128016"/>
        <c:crosses val="autoZero"/>
        <c:crossBetween val="between"/>
      </c:valAx>
      <c:spPr>
        <a:effectLst/>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0658995815899587E-2"/>
          <c:y val="2.9671717171717172E-2"/>
          <c:w val="0.93776150627615062"/>
          <c:h val="0.91792929292929293"/>
        </c:manualLayout>
      </c:layout>
      <c:pie3DChart>
        <c:varyColors val="1"/>
        <c:ser>
          <c:idx val="0"/>
          <c:order val="0"/>
          <c:dPt>
            <c:idx val="4"/>
            <c:bubble3D val="0"/>
            <c:spPr>
              <a:solidFill>
                <a:schemeClr val="accent6">
                  <a:lumMod val="75000"/>
                </a:schemeClr>
              </a:solidFill>
            </c:spPr>
          </c:dPt>
          <c:dPt>
            <c:idx val="5"/>
            <c:bubble3D val="0"/>
            <c:spPr>
              <a:solidFill>
                <a:schemeClr val="tx1"/>
              </a:solidFill>
            </c:spPr>
          </c:dPt>
          <c:dLbls>
            <c:dLbl>
              <c:idx val="0"/>
              <c:layout>
                <c:manualLayout>
                  <c:x val="-0.20342890562592719"/>
                  <c:y val="0.10269565736101167"/>
                </c:manualLayout>
              </c:layout>
              <c:tx>
                <c:rich>
                  <a:bodyPr/>
                  <a:lstStyle/>
                  <a:p>
                    <a:r>
                      <a:rPr lang="fr-FR" sz="1600" b="1" dirty="0" smtClean="0"/>
                      <a:t>Pine Plantation </a:t>
                    </a:r>
                  </a:p>
                  <a:p>
                    <a:r>
                      <a:rPr lang="fr-FR" sz="1600" b="1" dirty="0" smtClean="0"/>
                      <a:t>6.8 Million</a:t>
                    </a:r>
                    <a:r>
                      <a:rPr lang="fr-FR" sz="1600" b="1" baseline="0" dirty="0" smtClean="0"/>
                      <a:t> Ac.</a:t>
                    </a:r>
                  </a:p>
                  <a:p>
                    <a:r>
                      <a:rPr lang="fr-FR" sz="1600" b="1" dirty="0" smtClean="0"/>
                      <a:t>28%</a:t>
                    </a:r>
                    <a:endParaRPr lang="fr-FR"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015931978168001"/>
                  <c:y val="-0.26355126063787482"/>
                </c:manualLayout>
              </c:layout>
              <c:tx>
                <c:rich>
                  <a:bodyPr/>
                  <a:lstStyle/>
                  <a:p>
                    <a:r>
                      <a:rPr lang="en-US" sz="1600" b="1" dirty="0" smtClean="0"/>
                      <a:t>Natural Pine</a:t>
                    </a:r>
                  </a:p>
                  <a:p>
                    <a:r>
                      <a:rPr lang="en-US" sz="1600" b="1" dirty="0" smtClean="0"/>
                      <a:t>4.1 Million Ac. </a:t>
                    </a:r>
                  </a:p>
                  <a:p>
                    <a:r>
                      <a:rPr lang="en-US" sz="1600" b="1" dirty="0" smtClean="0"/>
                      <a:t>17</a:t>
                    </a:r>
                    <a:r>
                      <a:rPr lang="en-US" sz="1600" b="1" dirty="0"/>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3.0941477503596569E-2"/>
                  <c:y val="-0.32765111747395215"/>
                </c:manualLayout>
              </c:layout>
              <c:tx>
                <c:rich>
                  <a:bodyPr/>
                  <a:lstStyle/>
                  <a:p>
                    <a:r>
                      <a:rPr lang="en-US" sz="1600" b="1" dirty="0" smtClean="0"/>
                      <a:t>Oak-Pine</a:t>
                    </a:r>
                    <a:r>
                      <a:rPr lang="en-US" sz="1600" b="1" baseline="0" dirty="0" smtClean="0"/>
                      <a:t> Mix </a:t>
                    </a:r>
                  </a:p>
                  <a:p>
                    <a:r>
                      <a:rPr lang="en-US" sz="1600" b="1" dirty="0" smtClean="0"/>
                      <a:t>2.8 Million Ac. 11</a:t>
                    </a:r>
                    <a:r>
                      <a:rPr lang="en-US" sz="1600" b="1" dirty="0"/>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0961471408647142"/>
                  <c:y val="-0.16416865505448183"/>
                </c:manualLayout>
              </c:layout>
              <c:tx>
                <c:rich>
                  <a:bodyPr/>
                  <a:lstStyle/>
                  <a:p>
                    <a:r>
                      <a:rPr lang="en-US" sz="1600" b="1" dirty="0" smtClean="0"/>
                      <a:t>Upland Hardwood </a:t>
                    </a:r>
                  </a:p>
                  <a:p>
                    <a:r>
                      <a:rPr lang="en-US" sz="1600" b="1" dirty="0" smtClean="0"/>
                      <a:t>6.4 Million </a:t>
                    </a:r>
                    <a:br>
                      <a:rPr lang="en-US" sz="1600" b="1" dirty="0" smtClean="0"/>
                    </a:br>
                    <a:r>
                      <a:rPr lang="en-US" sz="1600" b="1" dirty="0" smtClean="0"/>
                      <a:t>Ac. </a:t>
                    </a:r>
                  </a:p>
                  <a:p>
                    <a:r>
                      <a:rPr lang="en-US" sz="1600" b="1" dirty="0" smtClean="0"/>
                      <a:t>26</a:t>
                    </a:r>
                    <a:r>
                      <a:rPr lang="en-US" sz="1600" b="1" dirty="0"/>
                      <a:t>%</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19850893376821621"/>
                  <c:y val="0.10587687902648532"/>
                </c:manualLayout>
              </c:layout>
              <c:tx>
                <c:rich>
                  <a:bodyPr/>
                  <a:lstStyle/>
                  <a:p>
                    <a:r>
                      <a:rPr lang="en-US" sz="1600" b="1" dirty="0" smtClean="0"/>
                      <a:t>Bottomland Hardwood</a:t>
                    </a:r>
                  </a:p>
                  <a:p>
                    <a:r>
                      <a:rPr lang="en-US" sz="1600" b="1" dirty="0" smtClean="0"/>
                      <a:t>3.8 Million Ac.</a:t>
                    </a:r>
                    <a:r>
                      <a:rPr lang="en-US" sz="1600" b="1" baseline="0" dirty="0" smtClean="0"/>
                      <a:t> </a:t>
                    </a:r>
                    <a:r>
                      <a:rPr lang="en-US" sz="1600" b="1" dirty="0" smtClean="0"/>
                      <a:t>16%</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0567818667018088"/>
                  <c:y val="-2.834764972560248E-2"/>
                </c:manualLayout>
              </c:layout>
              <c:tx>
                <c:rich>
                  <a:bodyPr/>
                  <a:lstStyle/>
                  <a:p>
                    <a:r>
                      <a:rPr lang="en-US" sz="1600" b="1" dirty="0" smtClean="0"/>
                      <a:t>Other 2%</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Pine Plantation</c:v>
                </c:pt>
                <c:pt idx="1">
                  <c:v>Natural Pine</c:v>
                </c:pt>
                <c:pt idx="2">
                  <c:v>Oak Pine Mix</c:v>
                </c:pt>
                <c:pt idx="3">
                  <c:v>Upland Hardwood</c:v>
                </c:pt>
                <c:pt idx="4">
                  <c:v>Bottomland Hardwood</c:v>
                </c:pt>
                <c:pt idx="5">
                  <c:v>Other</c:v>
                </c:pt>
              </c:strCache>
            </c:strRef>
          </c:cat>
          <c:val>
            <c:numRef>
              <c:f>Sheet1!$B$2:$B$7</c:f>
              <c:numCache>
                <c:formatCode>General</c:formatCode>
                <c:ptCount val="6"/>
                <c:pt idx="0">
                  <c:v>28</c:v>
                </c:pt>
                <c:pt idx="1">
                  <c:v>17</c:v>
                </c:pt>
                <c:pt idx="2">
                  <c:v>11</c:v>
                </c:pt>
                <c:pt idx="3">
                  <c:v>26</c:v>
                </c:pt>
                <c:pt idx="4">
                  <c:v>16</c:v>
                </c:pt>
                <c:pt idx="5">
                  <c:v>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46647578143745E-2"/>
          <c:y val="4.7916621723654511E-2"/>
          <c:w val="0.81026020042949265"/>
          <c:h val="0.85008377377485345"/>
        </c:manualLayout>
      </c:layout>
      <c:barChart>
        <c:barDir val="col"/>
        <c:grouping val="clustered"/>
        <c:varyColors val="0"/>
        <c:ser>
          <c:idx val="0"/>
          <c:order val="0"/>
          <c:tx>
            <c:strRef>
              <c:f>Sheet1!$B$1</c:f>
              <c:strCache>
                <c:ptCount val="1"/>
                <c:pt idx="0">
                  <c:v>1953</c:v>
                </c:pt>
              </c:strCache>
            </c:strRef>
          </c:tx>
          <c:spPr>
            <a:effectLst>
              <a:outerShdw blurRad="50800" dist="508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Sheet1!$B$2:$B$5</c:f>
              <c:numCache>
                <c:formatCode>General</c:formatCode>
                <c:ptCount val="4"/>
                <c:pt idx="0">
                  <c:v>1.6819999999999999</c:v>
                </c:pt>
                <c:pt idx="3">
                  <c:v>22.287099999999999</c:v>
                </c:pt>
              </c:numCache>
            </c:numRef>
          </c:val>
        </c:ser>
        <c:ser>
          <c:idx val="1"/>
          <c:order val="1"/>
          <c:tx>
            <c:strRef>
              <c:f>Sheet1!$C$1</c:f>
              <c:strCache>
                <c:ptCount val="1"/>
                <c:pt idx="0">
                  <c:v>1961</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Sheet1!$C$2:$C$5</c:f>
              <c:numCache>
                <c:formatCode>General</c:formatCode>
                <c:ptCount val="4"/>
                <c:pt idx="0">
                  <c:v>1.8409</c:v>
                </c:pt>
                <c:pt idx="1">
                  <c:v>3.9464000000000001</c:v>
                </c:pt>
                <c:pt idx="3">
                  <c:v>19.984900000000003</c:v>
                </c:pt>
              </c:numCache>
            </c:numRef>
          </c:val>
        </c:ser>
        <c:ser>
          <c:idx val="2"/>
          <c:order val="2"/>
          <c:tx>
            <c:strRef>
              <c:f>Sheet1!$D$1</c:f>
              <c:strCache>
                <c:ptCount val="1"/>
                <c:pt idx="0">
                  <c:v>1972</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Sheet1!$D$2:$D$5</c:f>
              <c:numCache>
                <c:formatCode>General</c:formatCode>
                <c:ptCount val="4"/>
                <c:pt idx="0">
                  <c:v>1.5714999999999999</c:v>
                </c:pt>
                <c:pt idx="1">
                  <c:v>5.2668999999999997</c:v>
                </c:pt>
                <c:pt idx="2">
                  <c:v>1.4510999999999998</c:v>
                </c:pt>
                <c:pt idx="3">
                  <c:v>16.549499999999998</c:v>
                </c:pt>
              </c:numCache>
            </c:numRef>
          </c:val>
        </c:ser>
        <c:ser>
          <c:idx val="3"/>
          <c:order val="3"/>
          <c:tx>
            <c:strRef>
              <c:f>Sheet1!$E$1</c:f>
              <c:strCache>
                <c:ptCount val="1"/>
                <c:pt idx="0">
                  <c:v>1982</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Sheet1!$E$2:$E$5</c:f>
              <c:numCache>
                <c:formatCode>General</c:formatCode>
                <c:ptCount val="4"/>
                <c:pt idx="0">
                  <c:v>1.5837999999999999</c:v>
                </c:pt>
                <c:pt idx="1">
                  <c:v>5.9361999999999995</c:v>
                </c:pt>
                <c:pt idx="2">
                  <c:v>1.8845999999999998</c:v>
                </c:pt>
                <c:pt idx="3">
                  <c:v>15.301599999999999</c:v>
                </c:pt>
              </c:numCache>
            </c:numRef>
          </c:val>
        </c:ser>
        <c:ser>
          <c:idx val="4"/>
          <c:order val="4"/>
          <c:tx>
            <c:strRef>
              <c:f>Sheet1!$F$1</c:f>
              <c:strCache>
                <c:ptCount val="1"/>
                <c:pt idx="0">
                  <c:v>1989</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Sheet1!$F$2:$F$5</c:f>
              <c:numCache>
                <c:formatCode>General</c:formatCode>
                <c:ptCount val="4"/>
                <c:pt idx="0">
                  <c:v>1.6454000000000002</c:v>
                </c:pt>
                <c:pt idx="1">
                  <c:v>5.8701000000000008</c:v>
                </c:pt>
                <c:pt idx="2">
                  <c:v>2.048</c:v>
                </c:pt>
                <c:pt idx="3">
                  <c:v>14.067600000000001</c:v>
                </c:pt>
              </c:numCache>
            </c:numRef>
          </c:val>
        </c:ser>
        <c:ser>
          <c:idx val="5"/>
          <c:order val="5"/>
          <c:tx>
            <c:strRef>
              <c:f>Sheet1!$G$1</c:f>
              <c:strCache>
                <c:ptCount val="1"/>
                <c:pt idx="0">
                  <c:v>1997</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Sheet1!$G$2:$G$5</c:f>
              <c:numCache>
                <c:formatCode>#,##0.0000</c:formatCode>
                <c:ptCount val="4"/>
                <c:pt idx="0" formatCode="0.0000">
                  <c:v>1.857</c:v>
                </c:pt>
                <c:pt idx="1">
                  <c:v>5.0270999999999999</c:v>
                </c:pt>
                <c:pt idx="2">
                  <c:v>3.0920000000000001</c:v>
                </c:pt>
                <c:pt idx="3">
                  <c:v>14.616899999999999</c:v>
                </c:pt>
              </c:numCache>
            </c:numRef>
          </c:val>
        </c:ser>
        <c:ser>
          <c:idx val="6"/>
          <c:order val="6"/>
          <c:tx>
            <c:strRef>
              <c:f>Sheet1!$H$1</c:f>
              <c:strCache>
                <c:ptCount val="1"/>
                <c:pt idx="0">
                  <c:v>2004</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Sheet1!$H$2:$H$5</c:f>
              <c:numCache>
                <c:formatCode>#,##0.0000</c:formatCode>
                <c:ptCount val="4"/>
                <c:pt idx="0" formatCode="General">
                  <c:v>1.847</c:v>
                </c:pt>
                <c:pt idx="1">
                  <c:v>4.3011999999999997</c:v>
                </c:pt>
                <c:pt idx="2" formatCode="General">
                  <c:v>3.7722000000000002</c:v>
                </c:pt>
                <c:pt idx="3" formatCode="General">
                  <c:v>14.494299999999999</c:v>
                </c:pt>
              </c:numCache>
            </c:numRef>
          </c:val>
        </c:ser>
        <c:ser>
          <c:idx val="7"/>
          <c:order val="7"/>
          <c:tx>
            <c:strRef>
              <c:f>Sheet1!$I$1</c:f>
              <c:strCache>
                <c:ptCount val="1"/>
                <c:pt idx="0">
                  <c:v>2009</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Sheet1!$I$2:$I$5</c:f>
              <c:numCache>
                <c:formatCode>#,##0.0000</c:formatCode>
                <c:ptCount val="4"/>
                <c:pt idx="0" formatCode="General">
                  <c:v>1.9040999999999999</c:v>
                </c:pt>
                <c:pt idx="1">
                  <c:v>2.6141999999999999</c:v>
                </c:pt>
                <c:pt idx="2" formatCode="General">
                  <c:v>5.8201000000000001</c:v>
                </c:pt>
                <c:pt idx="3" formatCode="General">
                  <c:v>13.918700000000001</c:v>
                </c:pt>
              </c:numCache>
            </c:numRef>
          </c:val>
        </c:ser>
        <c:ser>
          <c:idx val="8"/>
          <c:order val="8"/>
          <c:tx>
            <c:strRef>
              <c:f>Sheet1!$J$1</c:f>
              <c:strCache>
                <c:ptCount val="1"/>
                <c:pt idx="0">
                  <c:v>2013</c:v>
                </c:pt>
              </c:strCache>
            </c:strRef>
          </c:tx>
          <c:spPr>
            <a:effectLst>
              <a:outerShdw blurRad="50800" dist="38100" dir="2700000" algn="tl" rotWithShape="0">
                <a:prstClr val="black">
                  <a:alpha val="40000"/>
                </a:prstClr>
              </a:outerShdw>
            </a:effectLst>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Sheet1!$J$2:$J$5</c:f>
              <c:numCache>
                <c:formatCode>General</c:formatCode>
                <c:ptCount val="4"/>
                <c:pt idx="0">
                  <c:v>2.0062000000000002</c:v>
                </c:pt>
                <c:pt idx="1">
                  <c:v>1.7000999999999999</c:v>
                </c:pt>
                <c:pt idx="2">
                  <c:v>7.1095999999999995</c:v>
                </c:pt>
                <c:pt idx="3">
                  <c:v>13.3482</c:v>
                </c:pt>
              </c:numCache>
            </c:numRef>
          </c:val>
        </c:ser>
        <c:ser>
          <c:idx val="9"/>
          <c:order val="9"/>
          <c:tx>
            <c:strRef>
              <c:f>Sheet1!$K$1</c:f>
              <c:strCache>
                <c:ptCount val="1"/>
                <c:pt idx="0">
                  <c:v>2016</c:v>
                </c:pt>
              </c:strCache>
            </c:strRef>
          </c:tx>
          <c:spPr>
            <a:scene3d>
              <a:camera prst="orthographicFront"/>
              <a:lightRig rig="threePt" dir="t"/>
            </a:scene3d>
            <a:sp3d>
              <a:bevelT w="165100" prst="coolSlant"/>
            </a:sp3d>
          </c:spPr>
          <c:invertIfNegative val="0"/>
          <c:cat>
            <c:strRef>
              <c:f>Sheet1!$A$2:$A$5</c:f>
              <c:strCache>
                <c:ptCount val="4"/>
                <c:pt idx="0">
                  <c:v>Public</c:v>
                </c:pt>
                <c:pt idx="1">
                  <c:v>Forest industry</c:v>
                </c:pt>
                <c:pt idx="2">
                  <c:v>Corporate</c:v>
                </c:pt>
                <c:pt idx="3">
                  <c:v>Private individual</c:v>
                </c:pt>
              </c:strCache>
            </c:strRef>
          </c:cat>
          <c:val>
            <c:numRef>
              <c:f>Sheet1!$K$2:$K$5</c:f>
              <c:numCache>
                <c:formatCode>General</c:formatCode>
                <c:ptCount val="4"/>
                <c:pt idx="0">
                  <c:v>2.6709000000000001</c:v>
                </c:pt>
                <c:pt idx="1">
                  <c:v>1.375</c:v>
                </c:pt>
                <c:pt idx="2">
                  <c:v>6.9356</c:v>
                </c:pt>
                <c:pt idx="3">
                  <c:v>13.2194</c:v>
                </c:pt>
              </c:numCache>
            </c:numRef>
          </c:val>
        </c:ser>
        <c:dLbls>
          <c:showLegendKey val="0"/>
          <c:showVal val="0"/>
          <c:showCatName val="0"/>
          <c:showSerName val="0"/>
          <c:showPercent val="0"/>
          <c:showBubbleSize val="0"/>
        </c:dLbls>
        <c:gapWidth val="150"/>
        <c:axId val="170558224"/>
        <c:axId val="170558784"/>
      </c:barChart>
      <c:catAx>
        <c:axId val="170558224"/>
        <c:scaling>
          <c:orientation val="minMax"/>
        </c:scaling>
        <c:delete val="0"/>
        <c:axPos val="b"/>
        <c:numFmt formatCode="General" sourceLinked="1"/>
        <c:majorTickMark val="out"/>
        <c:minorTickMark val="none"/>
        <c:tickLblPos val="nextTo"/>
        <c:crossAx val="170558784"/>
        <c:crosses val="autoZero"/>
        <c:auto val="1"/>
        <c:lblAlgn val="ctr"/>
        <c:lblOffset val="100"/>
        <c:noMultiLvlLbl val="0"/>
      </c:catAx>
      <c:valAx>
        <c:axId val="170558784"/>
        <c:scaling>
          <c:orientation val="minMax"/>
        </c:scaling>
        <c:delete val="0"/>
        <c:axPos val="l"/>
        <c:majorGridlines/>
        <c:numFmt formatCode="General" sourceLinked="1"/>
        <c:majorTickMark val="out"/>
        <c:minorTickMark val="none"/>
        <c:tickLblPos val="nextTo"/>
        <c:crossAx val="1705582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Sheet1!$B$1</c:f>
              <c:strCache>
                <c:ptCount val="1"/>
                <c:pt idx="0">
                  <c:v>1997</c:v>
                </c:pt>
              </c:strCache>
            </c:strRef>
          </c:tx>
          <c:spPr>
            <a:ln w="50800">
              <a:solidFill>
                <a:srgbClr val="0070C0"/>
              </a:solidFill>
            </a:ln>
            <a:effectLst>
              <a:outerShdw blurRad="50800" dist="38100" dir="2700000" algn="tl" rotWithShape="0">
                <a:prstClr val="black">
                  <a:alpha val="40000"/>
                </a:prstClr>
              </a:outerShdw>
            </a:effectLst>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Sheet1!$B$2:$B$11</c:f>
              <c:numCache>
                <c:formatCode>#,##0</c:formatCode>
                <c:ptCount val="10"/>
                <c:pt idx="0">
                  <c:v>1457705</c:v>
                </c:pt>
                <c:pt idx="1">
                  <c:v>1822421</c:v>
                </c:pt>
                <c:pt idx="2">
                  <c:v>1723310</c:v>
                </c:pt>
                <c:pt idx="3">
                  <c:v>1227409</c:v>
                </c:pt>
                <c:pt idx="4">
                  <c:v>849218</c:v>
                </c:pt>
                <c:pt idx="5">
                  <c:v>590390</c:v>
                </c:pt>
                <c:pt idx="6">
                  <c:v>450606</c:v>
                </c:pt>
                <c:pt idx="7">
                  <c:v>609655</c:v>
                </c:pt>
                <c:pt idx="8">
                  <c:v>534414</c:v>
                </c:pt>
                <c:pt idx="9">
                  <c:v>492810</c:v>
                </c:pt>
              </c:numCache>
            </c:numRef>
          </c:val>
          <c:smooth val="0"/>
        </c:ser>
        <c:ser>
          <c:idx val="3"/>
          <c:order val="1"/>
          <c:tx>
            <c:strRef>
              <c:f>Sheet1!$C$1</c:f>
              <c:strCache>
                <c:ptCount val="1"/>
                <c:pt idx="0">
                  <c:v>2004</c:v>
                </c:pt>
              </c:strCache>
            </c:strRef>
          </c:tx>
          <c:spPr>
            <a:ln w="50800">
              <a:solidFill>
                <a:srgbClr val="FF0000"/>
              </a:solidFill>
            </a:ln>
            <a:effectLst>
              <a:outerShdw blurRad="50800" dist="38100" dir="2700000" algn="tl" rotWithShape="0">
                <a:prstClr val="black">
                  <a:alpha val="40000"/>
                </a:prstClr>
              </a:outerShdw>
            </a:effectLst>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Sheet1!$C$2:$C$11</c:f>
              <c:numCache>
                <c:formatCode>#,##0</c:formatCode>
                <c:ptCount val="10"/>
                <c:pt idx="0">
                  <c:v>1250213</c:v>
                </c:pt>
                <c:pt idx="1">
                  <c:v>1489579</c:v>
                </c:pt>
                <c:pt idx="2">
                  <c:v>1713582</c:v>
                </c:pt>
                <c:pt idx="3">
                  <c:v>1832862</c:v>
                </c:pt>
                <c:pt idx="4">
                  <c:v>1245824</c:v>
                </c:pt>
                <c:pt idx="5">
                  <c:v>633478</c:v>
                </c:pt>
                <c:pt idx="6">
                  <c:v>341976</c:v>
                </c:pt>
                <c:pt idx="7">
                  <c:v>377828</c:v>
                </c:pt>
                <c:pt idx="8">
                  <c:v>441312</c:v>
                </c:pt>
                <c:pt idx="9">
                  <c:v>483495</c:v>
                </c:pt>
              </c:numCache>
            </c:numRef>
          </c:val>
          <c:smooth val="0"/>
        </c:ser>
        <c:ser>
          <c:idx val="4"/>
          <c:order val="2"/>
          <c:tx>
            <c:strRef>
              <c:f>Sheet1!$D$1</c:f>
              <c:strCache>
                <c:ptCount val="1"/>
                <c:pt idx="0">
                  <c:v>2009</c:v>
                </c:pt>
              </c:strCache>
            </c:strRef>
          </c:tx>
          <c:spPr>
            <a:ln w="50800">
              <a:solidFill>
                <a:srgbClr val="00B050"/>
              </a:solidFill>
            </a:ln>
            <a:effectLst/>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Sheet1!$D$2:$D$11</c:f>
              <c:numCache>
                <c:formatCode>#,##0</c:formatCode>
                <c:ptCount val="10"/>
                <c:pt idx="0">
                  <c:v>852286</c:v>
                </c:pt>
                <c:pt idx="1">
                  <c:v>1370120</c:v>
                </c:pt>
                <c:pt idx="2">
                  <c:v>1430289</c:v>
                </c:pt>
                <c:pt idx="3">
                  <c:v>1709081</c:v>
                </c:pt>
                <c:pt idx="4">
                  <c:v>2002337</c:v>
                </c:pt>
                <c:pt idx="5">
                  <c:v>972026</c:v>
                </c:pt>
                <c:pt idx="6">
                  <c:v>418503</c:v>
                </c:pt>
                <c:pt idx="7">
                  <c:v>293400</c:v>
                </c:pt>
                <c:pt idx="8">
                  <c:v>306320</c:v>
                </c:pt>
                <c:pt idx="9">
                  <c:v>369436</c:v>
                </c:pt>
              </c:numCache>
            </c:numRef>
          </c:val>
          <c:smooth val="0"/>
        </c:ser>
        <c:ser>
          <c:idx val="5"/>
          <c:order val="3"/>
          <c:tx>
            <c:strRef>
              <c:f>Sheet1!$E$1</c:f>
              <c:strCache>
                <c:ptCount val="1"/>
                <c:pt idx="0">
                  <c:v>2011</c:v>
                </c:pt>
              </c:strCache>
            </c:strRef>
          </c:tx>
          <c:spPr>
            <a:ln w="50800">
              <a:solidFill>
                <a:srgbClr val="7030A0"/>
              </a:solidFill>
            </a:ln>
            <a:effectLst/>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Sheet1!$E$2:$E$11</c:f>
              <c:numCache>
                <c:formatCode>#,##0</c:formatCode>
                <c:ptCount val="10"/>
                <c:pt idx="0">
                  <c:v>732976</c:v>
                </c:pt>
                <c:pt idx="1">
                  <c:v>1328509</c:v>
                </c:pt>
                <c:pt idx="2">
                  <c:v>1413188</c:v>
                </c:pt>
                <c:pt idx="3">
                  <c:v>1470496</c:v>
                </c:pt>
                <c:pt idx="4">
                  <c:v>1963450</c:v>
                </c:pt>
                <c:pt idx="5">
                  <c:v>1211200</c:v>
                </c:pt>
                <c:pt idx="6">
                  <c:v>569222</c:v>
                </c:pt>
                <c:pt idx="7">
                  <c:v>307787</c:v>
                </c:pt>
                <c:pt idx="8">
                  <c:v>253027</c:v>
                </c:pt>
                <c:pt idx="9">
                  <c:v>324237</c:v>
                </c:pt>
              </c:numCache>
            </c:numRef>
          </c:val>
          <c:smooth val="0"/>
        </c:ser>
        <c:ser>
          <c:idx val="6"/>
          <c:order val="4"/>
          <c:tx>
            <c:strRef>
              <c:f>Sheet1!$F$1</c:f>
              <c:strCache>
                <c:ptCount val="1"/>
                <c:pt idx="0">
                  <c:v>2013</c:v>
                </c:pt>
              </c:strCache>
            </c:strRef>
          </c:tx>
          <c:spPr>
            <a:ln w="50800">
              <a:solidFill>
                <a:srgbClr val="884106"/>
              </a:solidFill>
            </a:ln>
            <a:effectLst/>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Sheet1!$F$2:$F$11</c:f>
              <c:numCache>
                <c:formatCode>#,##0</c:formatCode>
                <c:ptCount val="10"/>
                <c:pt idx="0">
                  <c:v>806742</c:v>
                </c:pt>
                <c:pt idx="1">
                  <c:v>1076523</c:v>
                </c:pt>
                <c:pt idx="2">
                  <c:v>1289721</c:v>
                </c:pt>
                <c:pt idx="3">
                  <c:v>1647636</c:v>
                </c:pt>
                <c:pt idx="4">
                  <c:v>1734766</c:v>
                </c:pt>
                <c:pt idx="5">
                  <c:v>1480088</c:v>
                </c:pt>
                <c:pt idx="6">
                  <c:v>737029</c:v>
                </c:pt>
                <c:pt idx="7">
                  <c:v>343369</c:v>
                </c:pt>
                <c:pt idx="8">
                  <c:v>253653</c:v>
                </c:pt>
                <c:pt idx="9">
                  <c:v>278977</c:v>
                </c:pt>
              </c:numCache>
            </c:numRef>
          </c:val>
          <c:smooth val="0"/>
        </c:ser>
        <c:ser>
          <c:idx val="7"/>
          <c:order val="5"/>
          <c:tx>
            <c:strRef>
              <c:f>Sheet1!$G$1</c:f>
              <c:strCache>
                <c:ptCount val="1"/>
                <c:pt idx="0">
                  <c:v>2016</c:v>
                </c:pt>
              </c:strCache>
            </c:strRef>
          </c:tx>
          <c:spPr>
            <a:ln w="50800">
              <a:solidFill>
                <a:srgbClr val="FFC000"/>
              </a:solidFill>
            </a:ln>
          </c:spPr>
          <c:marker>
            <c:symbol val="none"/>
          </c:marker>
          <c:cat>
            <c:strRef>
              <c:f>Sheet1!$A$2:$A$11</c:f>
              <c:strCache>
                <c:ptCount val="10"/>
                <c:pt idx="0">
                  <c:v>0-5</c:v>
                </c:pt>
                <c:pt idx="1">
                  <c:v>6-10</c:v>
                </c:pt>
                <c:pt idx="2">
                  <c:v>11-15</c:v>
                </c:pt>
                <c:pt idx="3">
                  <c:v>16-20</c:v>
                </c:pt>
                <c:pt idx="4">
                  <c:v>21-25</c:v>
                </c:pt>
                <c:pt idx="5">
                  <c:v>26-30</c:v>
                </c:pt>
                <c:pt idx="6">
                  <c:v>31-35</c:v>
                </c:pt>
                <c:pt idx="7">
                  <c:v>36-40</c:v>
                </c:pt>
                <c:pt idx="8">
                  <c:v>41-45</c:v>
                </c:pt>
                <c:pt idx="9">
                  <c:v>46-50</c:v>
                </c:pt>
              </c:strCache>
            </c:strRef>
          </c:cat>
          <c:val>
            <c:numRef>
              <c:f>Sheet1!$G$2:$G$11</c:f>
              <c:numCache>
                <c:formatCode>#,##0</c:formatCode>
                <c:ptCount val="10"/>
                <c:pt idx="0">
                  <c:v>957930</c:v>
                </c:pt>
                <c:pt idx="1">
                  <c:v>881977</c:v>
                </c:pt>
                <c:pt idx="2">
                  <c:v>1219389</c:v>
                </c:pt>
                <c:pt idx="3">
                  <c:v>1537268</c:v>
                </c:pt>
                <c:pt idx="4">
                  <c:v>1455193</c:v>
                </c:pt>
                <c:pt idx="5">
                  <c:v>1466399</c:v>
                </c:pt>
                <c:pt idx="6">
                  <c:v>1009825</c:v>
                </c:pt>
                <c:pt idx="7">
                  <c:v>473301</c:v>
                </c:pt>
                <c:pt idx="8">
                  <c:v>267788</c:v>
                </c:pt>
                <c:pt idx="9">
                  <c:v>211685</c:v>
                </c:pt>
              </c:numCache>
            </c:numRef>
          </c:val>
          <c:smooth val="0"/>
        </c:ser>
        <c:dLbls>
          <c:showLegendKey val="0"/>
          <c:showVal val="0"/>
          <c:showCatName val="0"/>
          <c:showSerName val="0"/>
          <c:showPercent val="0"/>
          <c:showBubbleSize val="0"/>
        </c:dLbls>
        <c:smooth val="0"/>
        <c:axId val="169236368"/>
        <c:axId val="169236928"/>
      </c:lineChart>
      <c:catAx>
        <c:axId val="169236368"/>
        <c:scaling>
          <c:orientation val="minMax"/>
        </c:scaling>
        <c:delete val="0"/>
        <c:axPos val="b"/>
        <c:numFmt formatCode="General" sourceLinked="1"/>
        <c:majorTickMark val="out"/>
        <c:minorTickMark val="none"/>
        <c:tickLblPos val="nextTo"/>
        <c:crossAx val="169236928"/>
        <c:crosses val="autoZero"/>
        <c:auto val="1"/>
        <c:lblAlgn val="ctr"/>
        <c:lblOffset val="100"/>
        <c:noMultiLvlLbl val="0"/>
      </c:catAx>
      <c:valAx>
        <c:axId val="169236928"/>
        <c:scaling>
          <c:orientation val="minMax"/>
        </c:scaling>
        <c:delete val="0"/>
        <c:axPos val="l"/>
        <c:majorGridlines/>
        <c:numFmt formatCode="#,##0.0" sourceLinked="0"/>
        <c:majorTickMark val="out"/>
        <c:minorTickMark val="none"/>
        <c:tickLblPos val="nextTo"/>
        <c:crossAx val="169236368"/>
        <c:crosses val="autoZero"/>
        <c:crossBetween val="between"/>
        <c:dispUnits>
          <c:builtInUnit val="millions"/>
        </c:dispUnits>
      </c:valAx>
    </c:plotArea>
    <c:legend>
      <c:legendPos val="r"/>
      <c:layout>
        <c:manualLayout>
          <c:xMode val="edge"/>
          <c:yMode val="edge"/>
          <c:x val="0.88701981685899944"/>
          <c:y val="0.33259558180227472"/>
          <c:w val="0.10363011932865558"/>
          <c:h val="0.616782152230971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c:spPr>
          <c:invertIfNegative val="0"/>
          <c:trendline>
            <c:spPr>
              <a:ln w="50800" cap="rnd">
                <a:solidFill>
                  <a:srgbClr val="FF0000"/>
                </a:solidFill>
                <a:tailEnd type="stealth" w="lg" len="lg"/>
              </a:ln>
            </c:spPr>
            <c:trendlineType val="linear"/>
            <c:dispRSqr val="0"/>
            <c:dispEq val="0"/>
          </c:trendline>
          <c:cat>
            <c:numRef>
              <c:f>Sheet1!$A$2:$A$9</c:f>
              <c:numCache>
                <c:formatCode>General</c:formatCode>
                <c:ptCount val="8"/>
                <c:pt idx="0">
                  <c:v>1972</c:v>
                </c:pt>
                <c:pt idx="1">
                  <c:v>1982</c:v>
                </c:pt>
                <c:pt idx="2">
                  <c:v>1989</c:v>
                </c:pt>
                <c:pt idx="3">
                  <c:v>1997</c:v>
                </c:pt>
                <c:pt idx="4">
                  <c:v>2004</c:v>
                </c:pt>
                <c:pt idx="5">
                  <c:v>2009</c:v>
                </c:pt>
                <c:pt idx="6">
                  <c:v>2013</c:v>
                </c:pt>
                <c:pt idx="7">
                  <c:v>2016</c:v>
                </c:pt>
              </c:numCache>
            </c:numRef>
          </c:cat>
          <c:val>
            <c:numRef>
              <c:f>Sheet1!$B$2:$B$9</c:f>
              <c:numCache>
                <c:formatCode>#,##0</c:formatCode>
                <c:ptCount val="8"/>
                <c:pt idx="0">
                  <c:v>1470141</c:v>
                </c:pt>
                <c:pt idx="1">
                  <c:v>853187</c:v>
                </c:pt>
                <c:pt idx="2">
                  <c:v>1532634</c:v>
                </c:pt>
                <c:pt idx="3">
                  <c:v>1092798</c:v>
                </c:pt>
                <c:pt idx="4">
                  <c:v>1046524</c:v>
                </c:pt>
                <c:pt idx="5">
                  <c:v>758026</c:v>
                </c:pt>
                <c:pt idx="6">
                  <c:v>704626</c:v>
                </c:pt>
                <c:pt idx="7">
                  <c:v>812048</c:v>
                </c:pt>
              </c:numCache>
            </c:numRef>
          </c:val>
        </c:ser>
        <c:dLbls>
          <c:showLegendKey val="0"/>
          <c:showVal val="0"/>
          <c:showCatName val="0"/>
          <c:showSerName val="0"/>
          <c:showPercent val="0"/>
          <c:showBubbleSize val="0"/>
        </c:dLbls>
        <c:gapWidth val="150"/>
        <c:axId val="94307552"/>
        <c:axId val="94308112"/>
      </c:barChart>
      <c:catAx>
        <c:axId val="94307552"/>
        <c:scaling>
          <c:orientation val="minMax"/>
        </c:scaling>
        <c:delete val="0"/>
        <c:axPos val="b"/>
        <c:numFmt formatCode="General" sourceLinked="1"/>
        <c:majorTickMark val="out"/>
        <c:minorTickMark val="none"/>
        <c:tickLblPos val="nextTo"/>
        <c:crossAx val="94308112"/>
        <c:crosses val="autoZero"/>
        <c:auto val="1"/>
        <c:lblAlgn val="ctr"/>
        <c:lblOffset val="100"/>
        <c:noMultiLvlLbl val="0"/>
      </c:catAx>
      <c:valAx>
        <c:axId val="94308112"/>
        <c:scaling>
          <c:orientation val="minMax"/>
        </c:scaling>
        <c:delete val="0"/>
        <c:axPos val="l"/>
        <c:majorGridlines/>
        <c:numFmt formatCode="#,##0" sourceLinked="1"/>
        <c:majorTickMark val="out"/>
        <c:minorTickMark val="none"/>
        <c:tickLblPos val="nextTo"/>
        <c:crossAx val="94307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Softwood</a:t>
            </a:r>
            <a:r>
              <a:rPr lang="en-US" baseline="0" dirty="0" smtClean="0"/>
              <a:t> </a:t>
            </a:r>
            <a:r>
              <a:rPr lang="en-US" dirty="0" smtClean="0"/>
              <a:t>Cubic </a:t>
            </a:r>
            <a:r>
              <a:rPr lang="en-US" dirty="0"/>
              <a:t>Foot  Volume per Acre</a:t>
            </a:r>
          </a:p>
        </c:rich>
      </c:tx>
      <c:layout/>
      <c:overlay val="0"/>
    </c:title>
    <c:autoTitleDeleted val="0"/>
    <c:plotArea>
      <c:layout/>
      <c:barChart>
        <c:barDir val="col"/>
        <c:grouping val="clustered"/>
        <c:varyColors val="0"/>
        <c:ser>
          <c:idx val="3"/>
          <c:order val="0"/>
          <c:spPr>
            <a:solidFill>
              <a:srgbClr val="C00000"/>
            </a:solidFill>
            <a:effectLst/>
            <a:scene3d>
              <a:camera prst="orthographicFront"/>
              <a:lightRig rig="threePt" dir="t"/>
            </a:scene3d>
            <a:sp3d>
              <a:bevelT/>
            </a:sp3d>
          </c:spPr>
          <c:invertIfNegative val="0"/>
          <c:trendline>
            <c:spPr>
              <a:ln w="63500">
                <a:solidFill>
                  <a:srgbClr val="00B050"/>
                </a:solidFill>
                <a:tailEnd type="triangle" w="lg" len="lg"/>
              </a:ln>
            </c:spPr>
            <c:trendlineType val="linear"/>
            <c:dispRSqr val="0"/>
            <c:dispEq val="0"/>
          </c:trendline>
          <c:cat>
            <c:numRef>
              <c:f>Sheet1!$A$3:$A$9</c:f>
              <c:numCache>
                <c:formatCode>General</c:formatCode>
                <c:ptCount val="7"/>
                <c:pt idx="0">
                  <c:v>2016</c:v>
                </c:pt>
                <c:pt idx="1">
                  <c:v>2014</c:v>
                </c:pt>
                <c:pt idx="2">
                  <c:v>2009</c:v>
                </c:pt>
                <c:pt idx="3">
                  <c:v>2004</c:v>
                </c:pt>
                <c:pt idx="4">
                  <c:v>1997</c:v>
                </c:pt>
                <c:pt idx="5">
                  <c:v>1989</c:v>
                </c:pt>
                <c:pt idx="6">
                  <c:v>1982</c:v>
                </c:pt>
              </c:numCache>
            </c:numRef>
          </c:cat>
          <c:val>
            <c:numRef>
              <c:f>Sheet1!$D$3:$D$9</c:f>
              <c:numCache>
                <c:formatCode>General</c:formatCode>
                <c:ptCount val="7"/>
                <c:pt idx="0">
                  <c:v>1808.5820000000001</c:v>
                </c:pt>
                <c:pt idx="1">
                  <c:v>1747.346941</c:v>
                </c:pt>
                <c:pt idx="2">
                  <c:v>1568.7818036913952</c:v>
                </c:pt>
                <c:pt idx="3">
                  <c:v>1436.6190578524372</c:v>
                </c:pt>
                <c:pt idx="4">
                  <c:v>1326.1337793662678</c:v>
                </c:pt>
                <c:pt idx="5">
                  <c:v>1248.9627429027635</c:v>
                </c:pt>
                <c:pt idx="6">
                  <c:v>1261.5932365963581</c:v>
                </c:pt>
              </c:numCache>
            </c:numRef>
          </c:val>
        </c:ser>
        <c:dLbls>
          <c:showLegendKey val="0"/>
          <c:showVal val="0"/>
          <c:showCatName val="0"/>
          <c:showSerName val="0"/>
          <c:showPercent val="0"/>
          <c:showBubbleSize val="0"/>
        </c:dLbls>
        <c:gapWidth val="150"/>
        <c:axId val="167609664"/>
        <c:axId val="232109840"/>
      </c:barChart>
      <c:catAx>
        <c:axId val="167609664"/>
        <c:scaling>
          <c:orientation val="maxMin"/>
        </c:scaling>
        <c:delete val="0"/>
        <c:axPos val="b"/>
        <c:numFmt formatCode="General" sourceLinked="1"/>
        <c:majorTickMark val="out"/>
        <c:minorTickMark val="none"/>
        <c:tickLblPos val="nextTo"/>
        <c:crossAx val="232109840"/>
        <c:crosses val="autoZero"/>
        <c:auto val="1"/>
        <c:lblAlgn val="ctr"/>
        <c:lblOffset val="100"/>
        <c:noMultiLvlLbl val="0"/>
      </c:catAx>
      <c:valAx>
        <c:axId val="232109840"/>
        <c:scaling>
          <c:orientation val="minMax"/>
        </c:scaling>
        <c:delete val="0"/>
        <c:axPos val="r"/>
        <c:majorGridlines/>
        <c:numFmt formatCode="General" sourceLinked="1"/>
        <c:majorTickMark val="out"/>
        <c:minorTickMark val="none"/>
        <c:tickLblPos val="nextTo"/>
        <c:crossAx val="167609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0.89623</cdr:x>
      <cdr:y>0.19212</cdr:y>
    </cdr:from>
    <cdr:to>
      <cdr:x>1</cdr:x>
      <cdr:y>0.3399</cdr:y>
    </cdr:to>
    <cdr:sp macro="" textlink="">
      <cdr:nvSpPr>
        <cdr:cNvPr id="2" name="TextBox 1"/>
        <cdr:cNvSpPr txBox="1"/>
      </cdr:nvSpPr>
      <cdr:spPr>
        <a:xfrm xmlns:a="http://schemas.openxmlformats.org/drawingml/2006/main">
          <a:off x="7239000" y="990600"/>
          <a:ext cx="8382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Survey Period</a:t>
          </a:r>
        </a:p>
      </cdr:txBody>
    </cdr:sp>
  </cdr:relSizeAnchor>
</c:userShapes>
</file>

<file path=ppt/drawings/drawing2.xml><?xml version="1.0" encoding="utf-8"?>
<c:userShapes xmlns:c="http://schemas.openxmlformats.org/drawingml/2006/chart">
  <cdr:relSizeAnchor xmlns:cdr="http://schemas.openxmlformats.org/drawingml/2006/chartDrawing">
    <cdr:from>
      <cdr:x>0.89</cdr:x>
      <cdr:y>0.11082</cdr:y>
    </cdr:from>
    <cdr:to>
      <cdr:x>1</cdr:x>
      <cdr:y>0.24227</cdr:y>
    </cdr:to>
    <cdr:sp macro="" textlink="">
      <cdr:nvSpPr>
        <cdr:cNvPr id="3" name="TextBox 2"/>
        <cdr:cNvSpPr txBox="1"/>
      </cdr:nvSpPr>
      <cdr:spPr>
        <a:xfrm xmlns:a="http://schemas.openxmlformats.org/drawingml/2006/main">
          <a:off x="7595616" y="546093"/>
          <a:ext cx="938784" cy="647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cs typeface="Arial" pitchFamily="34" charset="0"/>
            </a:rPr>
            <a:t>Survey Year</a:t>
          </a:r>
          <a:endParaRPr lang="en-US" sz="1800" dirty="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0.62882</cdr:x>
      <cdr:y>0.16</cdr:y>
    </cdr:from>
    <cdr:to>
      <cdr:x>0.64649</cdr:x>
      <cdr:y>0.21538</cdr:y>
    </cdr:to>
    <cdr:cxnSp macro="">
      <cdr:nvCxnSpPr>
        <cdr:cNvPr id="2" name="Straight Arrow Connector 1"/>
        <cdr:cNvCxnSpPr/>
      </cdr:nvCxnSpPr>
      <cdr:spPr>
        <a:xfrm xmlns:a="http://schemas.openxmlformats.org/drawingml/2006/main" flipH="1">
          <a:off x="5421870" y="660400"/>
          <a:ext cx="152376" cy="2286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0.6465</cdr:x>
      <cdr:y>0.16</cdr:y>
    </cdr:from>
    <cdr:to>
      <cdr:x>0.6465</cdr:x>
      <cdr:y>0.46583</cdr:y>
    </cdr:to>
    <cdr:cxnSp macro="">
      <cdr:nvCxnSpPr>
        <cdr:cNvPr id="3" name="Straight Arrow Connector 2"/>
        <cdr:cNvCxnSpPr/>
      </cdr:nvCxnSpPr>
      <cdr:spPr>
        <a:xfrm xmlns:a="http://schemas.openxmlformats.org/drawingml/2006/main">
          <a:off x="5574270" y="660400"/>
          <a:ext cx="0" cy="1262313"/>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0.70642</cdr:x>
      <cdr:y>0.04711</cdr:y>
    </cdr:from>
    <cdr:to>
      <cdr:x>0.74312</cdr:x>
      <cdr:y>0.10991</cdr:y>
    </cdr:to>
    <cdr:cxnSp macro="">
      <cdr:nvCxnSpPr>
        <cdr:cNvPr id="2" name="Straight Arrow Connector 1"/>
        <cdr:cNvCxnSpPr/>
      </cdr:nvCxnSpPr>
      <cdr:spPr>
        <a:xfrm xmlns:a="http://schemas.openxmlformats.org/drawingml/2006/main" flipH="1">
          <a:off x="5867400" y="228600"/>
          <a:ext cx="304800" cy="3048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0.72477</cdr:x>
      <cdr:y>0.04711</cdr:y>
    </cdr:from>
    <cdr:to>
      <cdr:x>0.74312</cdr:x>
      <cdr:y>0.2931</cdr:y>
    </cdr:to>
    <cdr:cxnSp macro="">
      <cdr:nvCxnSpPr>
        <cdr:cNvPr id="3" name="Straight Arrow Connector 2"/>
        <cdr:cNvCxnSpPr/>
      </cdr:nvCxnSpPr>
      <cdr:spPr>
        <a:xfrm xmlns:a="http://schemas.openxmlformats.org/drawingml/2006/main" flipH="1">
          <a:off x="6019800" y="228600"/>
          <a:ext cx="152400" cy="11938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8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851"/>
          </a:xfrm>
          <a:prstGeom prst="rect">
            <a:avLst/>
          </a:prstGeom>
        </p:spPr>
        <p:txBody>
          <a:bodyPr vert="horz" lIns="91440" tIns="45720" rIns="91440" bIns="45720" rtlCol="0"/>
          <a:lstStyle>
            <a:lvl1pPr algn="r">
              <a:defRPr sz="1200"/>
            </a:lvl1pPr>
          </a:lstStyle>
          <a:p>
            <a:fld id="{6A62FEFD-8BD8-40D3-9EEC-6476BA15E531}" type="datetimeFigureOut">
              <a:rPr lang="en-US" smtClean="0"/>
              <a:pPr/>
              <a:t>1/31/2019</a:t>
            </a:fld>
            <a:endParaRPr lang="en-US"/>
          </a:p>
        </p:txBody>
      </p:sp>
      <p:sp>
        <p:nvSpPr>
          <p:cNvPr id="4" name="Footer Placeholder 3"/>
          <p:cNvSpPr>
            <a:spLocks noGrp="1"/>
          </p:cNvSpPr>
          <p:nvPr>
            <p:ph type="ftr" sz="quarter" idx="2"/>
          </p:nvPr>
        </p:nvSpPr>
        <p:spPr>
          <a:xfrm>
            <a:off x="0" y="8659580"/>
            <a:ext cx="2971800" cy="455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9580"/>
            <a:ext cx="2971800" cy="455851"/>
          </a:xfrm>
          <a:prstGeom prst="rect">
            <a:avLst/>
          </a:prstGeom>
        </p:spPr>
        <p:txBody>
          <a:bodyPr vert="horz" lIns="91440" tIns="45720" rIns="91440" bIns="45720" rtlCol="0" anchor="b"/>
          <a:lstStyle>
            <a:lvl1pPr algn="r">
              <a:defRPr sz="1200"/>
            </a:lvl1pPr>
          </a:lstStyle>
          <a:p>
            <a:fld id="{102F7419-8FD9-41EB-AEDD-E51C31A5F91F}" type="slidenum">
              <a:rPr lang="en-US" smtClean="0"/>
              <a:pPr/>
              <a:t>‹#›</a:t>
            </a:fld>
            <a:endParaRPr lang="en-US"/>
          </a:p>
        </p:txBody>
      </p:sp>
    </p:spTree>
    <p:extLst>
      <p:ext uri="{BB962C8B-B14F-4D97-AF65-F5344CB8AC3E}">
        <p14:creationId xmlns:p14="http://schemas.microsoft.com/office/powerpoint/2010/main" val="327388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8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851"/>
          </a:xfrm>
          <a:prstGeom prst="rect">
            <a:avLst/>
          </a:prstGeom>
        </p:spPr>
        <p:txBody>
          <a:bodyPr vert="horz" lIns="91440" tIns="45720" rIns="91440" bIns="45720" rtlCol="0"/>
          <a:lstStyle>
            <a:lvl1pPr algn="r">
              <a:defRPr sz="1200"/>
            </a:lvl1pPr>
          </a:lstStyle>
          <a:p>
            <a:fld id="{6443CBE1-529E-4DCD-89E7-3A04BA59778B}" type="datetimeFigureOut">
              <a:rPr lang="en-US" smtClean="0"/>
              <a:pPr/>
              <a:t>1/31/2019</a:t>
            </a:fld>
            <a:endParaRPr lang="en-US"/>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30581"/>
            <a:ext cx="5486400" cy="41026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9580"/>
            <a:ext cx="2971800" cy="455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580"/>
            <a:ext cx="2971800" cy="455851"/>
          </a:xfrm>
          <a:prstGeom prst="rect">
            <a:avLst/>
          </a:prstGeom>
        </p:spPr>
        <p:txBody>
          <a:bodyPr vert="horz" lIns="91440" tIns="45720" rIns="91440" bIns="45720" rtlCol="0" anchor="b"/>
          <a:lstStyle>
            <a:lvl1pPr algn="r">
              <a:defRPr sz="1200"/>
            </a:lvl1pPr>
          </a:lstStyle>
          <a:p>
            <a:fld id="{C3C86BCE-58A5-4B6D-9B3F-AEE4CFDF9114}" type="slidenum">
              <a:rPr lang="en-US" smtClean="0"/>
              <a:pPr/>
              <a:t>‹#›</a:t>
            </a:fld>
            <a:endParaRPr lang="en-US"/>
          </a:p>
        </p:txBody>
      </p:sp>
    </p:spTree>
    <p:extLst>
      <p:ext uri="{BB962C8B-B14F-4D97-AF65-F5344CB8AC3E}">
        <p14:creationId xmlns:p14="http://schemas.microsoft.com/office/powerpoint/2010/main" val="117944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diagram</a:t>
            </a:r>
            <a:r>
              <a:rPr lang="en-US" baseline="0" dirty="0" smtClean="0"/>
              <a:t> of how one of our forest inventory plot is oriented in the woods.    </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5</a:t>
            </a:fld>
            <a:endParaRPr lang="en-US"/>
          </a:p>
        </p:txBody>
      </p:sp>
    </p:spTree>
    <p:extLst>
      <p:ext uri="{BB962C8B-B14F-4D97-AF65-F5344CB8AC3E}">
        <p14:creationId xmlns:p14="http://schemas.microsoft.com/office/powerpoint/2010/main" val="3724561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decline in young planted pine acreage, which is a result of decreased tree planting, could negatively affect Georgia’s sustainability in the future if not corrected.  </a:t>
            </a:r>
            <a:r>
              <a:rPr lang="en-US" baseline="0" dirty="0" smtClean="0"/>
              <a:t>We are seeing some improvement in tree planting compared to 2009 and 2013 numbers.  </a:t>
            </a:r>
            <a:r>
              <a:rPr lang="en-US" b="1" baseline="0" dirty="0" smtClean="0"/>
              <a:t>Plant </a:t>
            </a:r>
            <a:r>
              <a:rPr lang="en-US" b="1" baseline="0" dirty="0" smtClean="0"/>
              <a:t>now for </a:t>
            </a:r>
            <a:r>
              <a:rPr lang="en-US" b="1" baseline="0" dirty="0" smtClean="0"/>
              <a:t>the future!  </a:t>
            </a:r>
            <a:endParaRPr lang="en-US" b="1"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14</a:t>
            </a:fld>
            <a:endParaRPr lang="en-US"/>
          </a:p>
        </p:txBody>
      </p:sp>
    </p:spTree>
    <p:extLst>
      <p:ext uri="{BB962C8B-B14F-4D97-AF65-F5344CB8AC3E}">
        <p14:creationId xmlns:p14="http://schemas.microsoft.com/office/powerpoint/2010/main" val="87392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wood volume per acre has increased through the years, which means we are growing more wood volume on the same acres through tree planting, tree improvement programs and better forest management.  Better productivity per acre helps Georgia’s forests produce a sustainable supply of wood and allows us to protect/preserve sensitive areas.  Since 1972, softwood volume per acre has increased </a:t>
            </a:r>
            <a:r>
              <a:rPr lang="en-US" baseline="0" dirty="0" smtClean="0"/>
              <a:t>71% </a:t>
            </a:r>
            <a:r>
              <a:rPr lang="en-US" baseline="0" dirty="0" smtClean="0"/>
              <a:t>and continues to increase each year.</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15</a:t>
            </a:fld>
            <a:endParaRPr lang="en-US"/>
          </a:p>
        </p:txBody>
      </p:sp>
    </p:spTree>
    <p:extLst>
      <p:ext uri="{BB962C8B-B14F-4D97-AF65-F5344CB8AC3E}">
        <p14:creationId xmlns:p14="http://schemas.microsoft.com/office/powerpoint/2010/main" val="120009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shows how much of the softwood (mostly pine) volume is in each diameter class, with each line representing a survey period.  Softwood volume continues to increase across all but the smaller diameter classes.  </a:t>
            </a:r>
            <a:r>
              <a:rPr lang="en-US" baseline="0" dirty="0" smtClean="0"/>
              <a:t>Declines </a:t>
            </a:r>
            <a:r>
              <a:rPr lang="en-US" baseline="0" dirty="0" smtClean="0"/>
              <a:t>in the 6” diameter class is due to reduced tree </a:t>
            </a:r>
            <a:r>
              <a:rPr lang="en-US" baseline="0" dirty="0" smtClean="0"/>
              <a:t>planting in the last 15 – 20 years due to lower pulpwood prices.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16</a:t>
            </a:fld>
            <a:endParaRPr lang="en-US"/>
          </a:p>
        </p:txBody>
      </p:sp>
    </p:spTree>
    <p:extLst>
      <p:ext uri="{BB962C8B-B14F-4D97-AF65-F5344CB8AC3E}">
        <p14:creationId xmlns:p14="http://schemas.microsoft.com/office/powerpoint/2010/main" val="409127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 hardwood volumes by diameter class with each line representing a survey period.  Volumes continue to increase in the large diameter classes and there is currently more volume in all diameter classes of hardwood than in 1972.  </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17</a:t>
            </a:fld>
            <a:endParaRPr lang="en-US"/>
          </a:p>
        </p:txBody>
      </p:sp>
    </p:spTree>
    <p:extLst>
      <p:ext uri="{BB962C8B-B14F-4D97-AF65-F5344CB8AC3E}">
        <p14:creationId xmlns:p14="http://schemas.microsoft.com/office/powerpoint/2010/main" val="132655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 Growth</a:t>
            </a:r>
            <a:r>
              <a:rPr lang="en-US" baseline="0" dirty="0" smtClean="0"/>
              <a:t> = Total Growth of the trees minus natural mortality (from old age, insects, disease, weather, etc.).  The Net Growth of softwood (mostly pines) has exceeded Removals (through harvesting) for the past 15+ years.  As a result, Georgia’s softwood timber volume is the highest (see slide 21) since the forest inventory began in the 1930’s.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18</a:t>
            </a:fld>
            <a:endParaRPr lang="en-US"/>
          </a:p>
        </p:txBody>
      </p:sp>
    </p:spTree>
    <p:extLst>
      <p:ext uri="{BB962C8B-B14F-4D97-AF65-F5344CB8AC3E}">
        <p14:creationId xmlns:p14="http://schemas.microsoft.com/office/powerpoint/2010/main" val="149776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 Growth</a:t>
            </a:r>
            <a:r>
              <a:rPr lang="en-US" baseline="0" dirty="0" smtClean="0"/>
              <a:t> = Total Growth of the trees minus natural mortality (from old age, insects, disease, weather, etc.).  The Net Growth of hardwood has exceeded Removals since at least 1982.  As a result, Georgia’s hardwood timber volume is the highest since the forest inventory began in the 1930’s.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19</a:t>
            </a:fld>
            <a:endParaRPr lang="en-US"/>
          </a:p>
        </p:txBody>
      </p:sp>
    </p:spTree>
    <p:extLst>
      <p:ext uri="{BB962C8B-B14F-4D97-AF65-F5344CB8AC3E}">
        <p14:creationId xmlns:p14="http://schemas.microsoft.com/office/powerpoint/2010/main" val="330486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shows net growth versus removals for all species combined.  Georgia has been growing more wood volume than we are harvesting since the 1990’s, which continues to add to our already high timber volumes.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20</a:t>
            </a:fld>
            <a:endParaRPr lang="en-US"/>
          </a:p>
        </p:txBody>
      </p:sp>
    </p:spTree>
    <p:extLst>
      <p:ext uri="{BB962C8B-B14F-4D97-AF65-F5344CB8AC3E}">
        <p14:creationId xmlns:p14="http://schemas.microsoft.com/office/powerpoint/2010/main" val="154023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shows volumes for the different Major Forest Type Groups through the years.  Volumes have increased across all </a:t>
            </a:r>
            <a:r>
              <a:rPr lang="en-US" baseline="0" dirty="0" smtClean="0"/>
              <a:t>major forest type groups </a:t>
            </a:r>
            <a:r>
              <a:rPr lang="en-US" baseline="0" dirty="0" smtClean="0"/>
              <a:t>when comparing </a:t>
            </a:r>
            <a:r>
              <a:rPr lang="en-US" baseline="0" dirty="0" smtClean="0"/>
              <a:t>2016 </a:t>
            </a:r>
            <a:r>
              <a:rPr lang="en-US" baseline="0" dirty="0" smtClean="0"/>
              <a:t>to </a:t>
            </a:r>
            <a:r>
              <a:rPr lang="en-US" baseline="0" dirty="0" smtClean="0"/>
              <a:t>previous years.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21</a:t>
            </a:fld>
            <a:endParaRPr lang="en-US"/>
          </a:p>
        </p:txBody>
      </p:sp>
    </p:spTree>
    <p:extLst>
      <p:ext uri="{BB962C8B-B14F-4D97-AF65-F5344CB8AC3E}">
        <p14:creationId xmlns:p14="http://schemas.microsoft.com/office/powerpoint/2010/main" val="16830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previous information has shown,</a:t>
            </a:r>
            <a:r>
              <a:rPr lang="en-US" baseline="0" dirty="0" smtClean="0"/>
              <a:t> our forests are being managed sustainably and provide many benefits for every Georgian.  Our forests provide traditional forest products to sustain our wood using industries, but also cleanse the air and water, provide habitat for wildlife, stabilize and conserve our soil, provide recreational opportunities, and provide aesthetic benefits across our diverse landscapes, which in turns improves our quality of life.</a:t>
            </a:r>
          </a:p>
          <a:p>
            <a:r>
              <a:rPr lang="en-US" baseline="0" dirty="0" smtClean="0"/>
              <a:t>And remember, 2 out of every 3 raindrops fall on a forest in our state, and some of this is delivered to a faucet near you.</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22</a:t>
            </a:fld>
            <a:endParaRPr lang="en-US"/>
          </a:p>
        </p:txBody>
      </p:sp>
    </p:spTree>
    <p:extLst>
      <p:ext uri="{BB962C8B-B14F-4D97-AF65-F5344CB8AC3E}">
        <p14:creationId xmlns:p14="http://schemas.microsoft.com/office/powerpoint/2010/main" val="161337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to show how our</a:t>
            </a:r>
            <a:r>
              <a:rPr lang="en-US" baseline="0" dirty="0" smtClean="0"/>
              <a:t> plots are spread out across the state.  The plot layout (each dot is a subplot) is enlarged so you can see it.  In reality, at this scale the plot diagram would be too small to see since there is only 120’ between subplot centers.  Each hexagon is approximately 6000 acres in size.</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6</a:t>
            </a:fld>
            <a:endParaRPr lang="en-US"/>
          </a:p>
        </p:txBody>
      </p:sp>
    </p:spTree>
    <p:extLst>
      <p:ext uri="{BB962C8B-B14F-4D97-AF65-F5344CB8AC3E}">
        <p14:creationId xmlns:p14="http://schemas.microsoft.com/office/powerpoint/2010/main" val="123146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do not collect information on endangered species.  No individual landowner’s data is made available to the public.</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7</a:t>
            </a:fld>
            <a:endParaRPr lang="en-US"/>
          </a:p>
        </p:txBody>
      </p:sp>
    </p:spTree>
    <p:extLst>
      <p:ext uri="{BB962C8B-B14F-4D97-AF65-F5344CB8AC3E}">
        <p14:creationId xmlns:p14="http://schemas.microsoft.com/office/powerpoint/2010/main" val="7941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Georgia’s timberland</a:t>
            </a:r>
            <a:r>
              <a:rPr lang="en-US" baseline="0" dirty="0" smtClean="0"/>
              <a:t> coverage has remained fairly stable since the 1950’s.  Timberland losses in metro areas have been mostly compensated for by tree planting of non-forest (mostly idle farmland) land in the rest of the state.  We have more timberland than we did in the 1930’s when FIA first began monitoring our forests.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8</a:t>
            </a:fld>
            <a:endParaRPr lang="en-US"/>
          </a:p>
        </p:txBody>
      </p:sp>
    </p:spTree>
    <p:extLst>
      <p:ext uri="{BB962C8B-B14F-4D97-AF65-F5344CB8AC3E}">
        <p14:creationId xmlns:p14="http://schemas.microsoft.com/office/powerpoint/2010/main" val="373861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timberland</a:t>
            </a:r>
            <a:r>
              <a:rPr lang="en-US" baseline="0" dirty="0" smtClean="0"/>
              <a:t> in Georgia is owned by private individuals.  Only 9% is owned publicly (for example: National and State Forests and Local Parks).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9</a:t>
            </a:fld>
            <a:endParaRPr lang="en-US"/>
          </a:p>
        </p:txBody>
      </p:sp>
    </p:spTree>
    <p:extLst>
      <p:ext uri="{BB962C8B-B14F-4D97-AF65-F5344CB8AC3E}">
        <p14:creationId xmlns:p14="http://schemas.microsoft.com/office/powerpoint/2010/main" val="323224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the area in</a:t>
            </a:r>
            <a:r>
              <a:rPr lang="en-US" baseline="0" dirty="0" smtClean="0"/>
              <a:t> Georgia covered by each forest type group over time.  You can see natural pine acreage was surpassed by planted pine acreage in the late 1990’s due to high reforestation rates after harvest.  Pine plantation acreage has stabilized in recent years and is no longer increasing in Georgia due to reduced tree planting.  The other forest type acreages have remained fairly stable with more hardwood acreage than we had in the 70’s.</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10</a:t>
            </a:fld>
            <a:endParaRPr lang="en-US"/>
          </a:p>
        </p:txBody>
      </p:sp>
    </p:spTree>
    <p:extLst>
      <p:ext uri="{BB962C8B-B14F-4D97-AF65-F5344CB8AC3E}">
        <p14:creationId xmlns:p14="http://schemas.microsoft.com/office/powerpoint/2010/main" val="104256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Georgia’s forests are a balance of pine and hardwood types with close to a 50-50 ratio.  </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11</a:t>
            </a:fld>
            <a:endParaRPr lang="en-US"/>
          </a:p>
        </p:txBody>
      </p:sp>
    </p:spTree>
    <p:extLst>
      <p:ext uri="{BB962C8B-B14F-4D97-AF65-F5344CB8AC3E}">
        <p14:creationId xmlns:p14="http://schemas.microsoft.com/office/powerpoint/2010/main" val="32376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the</a:t>
            </a:r>
            <a:r>
              <a:rPr lang="en-US" baseline="0" dirty="0" smtClean="0"/>
              <a:t> changes in acreage of forestland owned in each ownership class from 1953 – </a:t>
            </a:r>
            <a:r>
              <a:rPr lang="en-US" baseline="0" dirty="0" smtClean="0"/>
              <a:t>2016.  </a:t>
            </a:r>
            <a:r>
              <a:rPr lang="en-US" baseline="0" dirty="0" smtClean="0"/>
              <a:t>The majority of Georgia’s forestland is owned by private individuals.  Forest industry purchased private forests in the 1950-70’s, and this trend reversed in the 1990’s through today as industry sold lands to private holders as well as corporate entities (such as Real Estate Investment Trusts or REIT’s, and Timber Investment Management Organizations or TIMO’s</a:t>
            </a:r>
            <a:r>
              <a:rPr lang="en-US" baseline="0" dirty="0" smtClean="0"/>
              <a:t>).  Since these timber management corporate entities do no operate mills we do not classify them as forest industry.</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12</a:t>
            </a:fld>
            <a:endParaRPr lang="en-US"/>
          </a:p>
        </p:txBody>
      </p:sp>
    </p:spTree>
    <p:extLst>
      <p:ext uri="{BB962C8B-B14F-4D97-AF65-F5344CB8AC3E}">
        <p14:creationId xmlns:p14="http://schemas.microsoft.com/office/powerpoint/2010/main" val="349945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age makeup of Georgia’s pine forests and how that has varied through the years. The spike in the 21-25 year age class </a:t>
            </a:r>
            <a:r>
              <a:rPr lang="en-US" baseline="0" dirty="0" smtClean="0"/>
              <a:t>was </a:t>
            </a:r>
            <a:r>
              <a:rPr lang="en-US" baseline="0" dirty="0" smtClean="0"/>
              <a:t>due to a lot of planting in the 80’s under the CRP program.  Those trees are moving up through the age classes now, with </a:t>
            </a:r>
            <a:r>
              <a:rPr lang="en-US" baseline="0" dirty="0" smtClean="0"/>
              <a:t>a recent </a:t>
            </a:r>
            <a:r>
              <a:rPr lang="en-US" baseline="0" dirty="0" smtClean="0"/>
              <a:t>leveling out of the spike due to harvesting.  Due to the decrease in such tree planting programs and wood market trends, we see a relatively small acreage covered by 1-5 year old </a:t>
            </a:r>
            <a:r>
              <a:rPr lang="en-US" baseline="0" dirty="0" smtClean="0"/>
              <a:t>pines.  The </a:t>
            </a:r>
            <a:r>
              <a:rPr lang="en-US" baseline="0" dirty="0" err="1" smtClean="0"/>
              <a:t>lastest</a:t>
            </a:r>
            <a:r>
              <a:rPr lang="en-US" baseline="0" dirty="0" smtClean="0"/>
              <a:t> trend in 0-5 year old acreage is increasing, which will help Georgia remain sustainable.  Plant now for a sustainable future for Georgia.</a:t>
            </a:r>
            <a:endParaRPr lang="en-US" dirty="0"/>
          </a:p>
        </p:txBody>
      </p:sp>
      <p:sp>
        <p:nvSpPr>
          <p:cNvPr id="4" name="Slide Number Placeholder 3"/>
          <p:cNvSpPr>
            <a:spLocks noGrp="1"/>
          </p:cNvSpPr>
          <p:nvPr>
            <p:ph type="sldNum" sz="quarter" idx="10"/>
          </p:nvPr>
        </p:nvSpPr>
        <p:spPr/>
        <p:txBody>
          <a:bodyPr/>
          <a:lstStyle/>
          <a:p>
            <a:fld id="{C3C86BCE-58A5-4B6D-9B3F-AEE4CFDF9114}" type="slidenum">
              <a:rPr lang="en-US" smtClean="0"/>
              <a:pPr/>
              <a:t>13</a:t>
            </a:fld>
            <a:endParaRPr lang="en-US"/>
          </a:p>
        </p:txBody>
      </p:sp>
    </p:spTree>
    <p:extLst>
      <p:ext uri="{BB962C8B-B14F-4D97-AF65-F5344CB8AC3E}">
        <p14:creationId xmlns:p14="http://schemas.microsoft.com/office/powerpoint/2010/main" val="34904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435E6-1ADF-4A8B-BF57-A6CC80AA1AB8}"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435E6-1ADF-4A8B-BF57-A6CC80AA1AB8}"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435E6-1ADF-4A8B-BF57-A6CC80AA1AB8}"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CEB65ED-3CA2-489F-93E4-CB7A4955F562}" type="slidenum">
              <a:rPr lang="en-US"/>
              <a:pPr>
                <a:defRPr/>
              </a:pPr>
              <a:t>‹#›</a:t>
            </a:fld>
            <a:endParaRPr lang="en-US" dirty="0"/>
          </a:p>
        </p:txBody>
      </p:sp>
      <p:pic>
        <p:nvPicPr>
          <p:cNvPr id="5" name="Picture 25" descr="bar"/>
          <p:cNvPicPr>
            <a:picLocks noChangeAspect="1" noChangeArrowheads="1"/>
          </p:cNvPicPr>
          <p:nvPr userDrawn="1"/>
        </p:nvPicPr>
        <p:blipFill>
          <a:blip r:embed="rId2" cstate="print"/>
          <a:srcRect/>
          <a:stretch>
            <a:fillRect/>
          </a:stretch>
        </p:blipFill>
        <p:spPr bwMode="auto">
          <a:xfrm>
            <a:off x="0" y="0"/>
            <a:ext cx="9144000" cy="971550"/>
          </a:xfrm>
          <a:prstGeom prst="rect">
            <a:avLst/>
          </a:prstGeom>
          <a:noFill/>
          <a:ln w="9525">
            <a:noFill/>
            <a:miter lim="800000"/>
            <a:headEnd/>
            <a:tailEnd/>
          </a:ln>
        </p:spPr>
      </p:pic>
      <p:sp>
        <p:nvSpPr>
          <p:cNvPr id="7" name="Title 1"/>
          <p:cNvSpPr>
            <a:spLocks noGrp="1"/>
          </p:cNvSpPr>
          <p:nvPr>
            <p:ph type="title"/>
          </p:nvPr>
        </p:nvSpPr>
        <p:spPr>
          <a:xfrm>
            <a:off x="914400" y="0"/>
            <a:ext cx="7772400" cy="990600"/>
          </a:xfrm>
          <a:prstGeom prst="rect">
            <a:avLst/>
          </a:prstGeom>
        </p:spPr>
        <p:txBody>
          <a:bodyPr/>
          <a:lstStyle>
            <a:lvl1pPr>
              <a:defRPr sz="3600" b="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435E6-1ADF-4A8B-BF57-A6CC80AA1AB8}"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435E6-1ADF-4A8B-BF57-A6CC80AA1AB8}"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9435E6-1ADF-4A8B-BF57-A6CC80AA1AB8}"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435E6-1ADF-4A8B-BF57-A6CC80AA1AB8}"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435E6-1ADF-4A8B-BF57-A6CC80AA1AB8}"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435E6-1ADF-4A8B-BF57-A6CC80AA1AB8}"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435E6-1ADF-4A8B-BF57-A6CC80AA1AB8}"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435E6-1ADF-4A8B-BF57-A6CC80AA1AB8}"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6FF01-54F3-4896-9BB3-D27697E0818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435E6-1ADF-4A8B-BF57-A6CC80AA1AB8}" type="datetimeFigureOut">
              <a:rPr lang="en-US" smtClean="0"/>
              <a:pPr/>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6FF01-54F3-4896-9BB3-D27697E081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dickinson@gfc.state.ga.us"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apps.fs.usda.gov/Evalidator/evalidator.js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fia.fs.fed.us/tools-data"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7467600" y="965200"/>
            <a:ext cx="1676400" cy="5892800"/>
          </a:xfrm>
          <a:prstGeom prst="rect">
            <a:avLst/>
          </a:prstGeom>
          <a:solidFill>
            <a:srgbClr val="003333"/>
          </a:solidFill>
          <a:ln w="9525">
            <a:solidFill>
              <a:schemeClr val="tx1"/>
            </a:solidFill>
            <a:miter lim="800000"/>
            <a:headEnd/>
            <a:tailEnd/>
          </a:ln>
        </p:spPr>
        <p:txBody>
          <a:bodyPr wrap="none" anchor="ctr"/>
          <a:lstStyle/>
          <a:p>
            <a:pPr eaLnBrk="0" hangingPunct="0"/>
            <a:endParaRPr lang="en-US"/>
          </a:p>
        </p:txBody>
      </p:sp>
      <p:pic>
        <p:nvPicPr>
          <p:cNvPr id="3" name="Picture 25" descr="bar"/>
          <p:cNvPicPr>
            <a:picLocks noChangeAspect="1" noChangeArrowheads="1"/>
          </p:cNvPicPr>
          <p:nvPr/>
        </p:nvPicPr>
        <p:blipFill>
          <a:blip r:embed="rId2" cstate="print"/>
          <a:srcRect/>
          <a:stretch>
            <a:fillRect/>
          </a:stretch>
        </p:blipFill>
        <p:spPr bwMode="auto">
          <a:xfrm>
            <a:off x="0" y="0"/>
            <a:ext cx="9144000" cy="971550"/>
          </a:xfrm>
          <a:prstGeom prst="rect">
            <a:avLst/>
          </a:prstGeom>
          <a:noFill/>
          <a:ln w="9525">
            <a:noFill/>
            <a:miter lim="800000"/>
            <a:headEnd/>
            <a:tailEnd/>
          </a:ln>
        </p:spPr>
      </p:pic>
      <p:sp>
        <p:nvSpPr>
          <p:cNvPr id="5" name="Text Box 31"/>
          <p:cNvSpPr txBox="1">
            <a:spLocks noChangeArrowheads="1"/>
          </p:cNvSpPr>
          <p:nvPr/>
        </p:nvSpPr>
        <p:spPr bwMode="auto">
          <a:xfrm>
            <a:off x="7467600" y="1143000"/>
            <a:ext cx="1676400" cy="5136791"/>
          </a:xfrm>
          <a:prstGeom prst="rect">
            <a:avLst/>
          </a:prstGeom>
          <a:noFill/>
          <a:ln w="9525">
            <a:noFill/>
            <a:miter lim="800000"/>
            <a:headEnd/>
            <a:tailEnd/>
          </a:ln>
        </p:spPr>
        <p:txBody>
          <a:bodyPr>
            <a:spAutoFit/>
          </a:bodyPr>
          <a:lstStyle/>
          <a:p>
            <a:pPr eaLnBrk="0" hangingPunct="0">
              <a:lnSpc>
                <a:spcPct val="110000"/>
              </a:lnSpc>
              <a:spcBef>
                <a:spcPct val="50000"/>
              </a:spcBef>
            </a:pPr>
            <a:endParaRPr lang="en-US" sz="1800" b="1"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85000"/>
              </a:lnSpc>
              <a:spcBef>
                <a:spcPct val="50000"/>
              </a:spcBef>
            </a:pPr>
            <a:r>
              <a:rPr lang="en-US" sz="1400" dirty="0">
                <a:solidFill>
                  <a:schemeClr val="bg1"/>
                </a:solidFill>
                <a:latin typeface="Arial Narrow" pitchFamily="34" charset="0"/>
              </a:rPr>
              <a:t>David Dickinson</a:t>
            </a:r>
          </a:p>
          <a:p>
            <a:pPr eaLnBrk="0" hangingPunct="0">
              <a:lnSpc>
                <a:spcPct val="85000"/>
              </a:lnSpc>
              <a:spcBef>
                <a:spcPct val="50000"/>
              </a:spcBef>
            </a:pPr>
            <a:r>
              <a:rPr lang="en-US" sz="1400" dirty="0" smtClean="0">
                <a:solidFill>
                  <a:schemeClr val="bg1"/>
                </a:solidFill>
                <a:latin typeface="Arial Narrow" pitchFamily="34" charset="0"/>
              </a:rPr>
              <a:t>FIA Coordinator</a:t>
            </a:r>
            <a:endParaRPr lang="en-US" sz="1400" dirty="0">
              <a:solidFill>
                <a:schemeClr val="bg1"/>
              </a:solidFill>
              <a:latin typeface="Arial Narrow" pitchFamily="34" charset="0"/>
            </a:endParaRPr>
          </a:p>
          <a:p>
            <a:pPr eaLnBrk="0" hangingPunct="0">
              <a:lnSpc>
                <a:spcPct val="85000"/>
              </a:lnSpc>
              <a:spcBef>
                <a:spcPct val="50000"/>
              </a:spcBef>
            </a:pPr>
            <a:r>
              <a:rPr lang="en-US" sz="1400" dirty="0">
                <a:solidFill>
                  <a:schemeClr val="bg1"/>
                </a:solidFill>
                <a:latin typeface="Arial Narrow" pitchFamily="34" charset="0"/>
              </a:rPr>
              <a:t>Georgia Forestry Commission</a:t>
            </a:r>
          </a:p>
          <a:p>
            <a:pPr eaLnBrk="0" hangingPunct="0">
              <a:lnSpc>
                <a:spcPct val="85000"/>
              </a:lnSpc>
              <a:spcBef>
                <a:spcPct val="50000"/>
              </a:spcBef>
            </a:pPr>
            <a:r>
              <a:rPr lang="en-US" sz="1400" dirty="0">
                <a:solidFill>
                  <a:schemeClr val="bg1"/>
                </a:solidFill>
                <a:latin typeface="Arial Narrow" pitchFamily="34" charset="0"/>
              </a:rPr>
              <a:t>PO Box 819</a:t>
            </a:r>
          </a:p>
          <a:p>
            <a:pPr eaLnBrk="0" hangingPunct="0">
              <a:lnSpc>
                <a:spcPct val="85000"/>
              </a:lnSpc>
              <a:spcBef>
                <a:spcPct val="50000"/>
              </a:spcBef>
            </a:pPr>
            <a:r>
              <a:rPr lang="en-US" sz="1400" dirty="0">
                <a:solidFill>
                  <a:schemeClr val="bg1"/>
                </a:solidFill>
                <a:latin typeface="Arial Narrow" pitchFamily="34" charset="0"/>
              </a:rPr>
              <a:t>Macon, GA  31202</a:t>
            </a:r>
          </a:p>
        </p:txBody>
      </p:sp>
      <p:sp>
        <p:nvSpPr>
          <p:cNvPr id="6" name="Content Placeholder 4"/>
          <p:cNvSpPr txBox="1">
            <a:spLocks/>
          </p:cNvSpPr>
          <p:nvPr/>
        </p:nvSpPr>
        <p:spPr>
          <a:xfrm>
            <a:off x="152400" y="1295400"/>
            <a:ext cx="7162800" cy="2438400"/>
          </a:xfrm>
          <a:prstGeom prst="rect">
            <a:avLst/>
          </a:prstGeom>
        </p:spPr>
        <p:txBody>
          <a:bodyPr/>
          <a:lstStyle/>
          <a:p>
            <a:pPr marL="342900" indent="-342900" algn="ctr" eaLnBrk="0" hangingPunct="0">
              <a:spcBef>
                <a:spcPct val="20000"/>
              </a:spcBef>
              <a:defRPr/>
            </a:pPr>
            <a:r>
              <a:rPr lang="en-US" sz="3600" b="1" kern="0" dirty="0" smtClean="0">
                <a:latin typeface="+mj-lt"/>
              </a:rPr>
              <a:t>Forest Inventory and Analysis Program: Trends for Georgia’s Forest Land – 2016 FIA Data</a:t>
            </a:r>
          </a:p>
          <a:p>
            <a:pPr marL="342900" indent="-342900" algn="ctr" eaLnBrk="0" hangingPunct="0">
              <a:spcBef>
                <a:spcPct val="20000"/>
              </a:spcBef>
              <a:defRPr/>
            </a:pPr>
            <a:endParaRPr lang="en-US" sz="3600" b="1" kern="0" dirty="0" smtClean="0">
              <a:latin typeface="+mj-lt"/>
            </a:endParaRPr>
          </a:p>
          <a:p>
            <a:pPr marL="342900" indent="-342900" algn="ctr" eaLnBrk="0" hangingPunct="0">
              <a:spcBef>
                <a:spcPct val="20000"/>
              </a:spcBef>
              <a:defRPr/>
            </a:pPr>
            <a:r>
              <a:rPr lang="en-US" sz="2400" kern="0" dirty="0" smtClean="0"/>
              <a:t>Created by:</a:t>
            </a:r>
          </a:p>
          <a:p>
            <a:pPr marL="342900" indent="-342900" algn="ctr" eaLnBrk="0" hangingPunct="0">
              <a:spcBef>
                <a:spcPct val="20000"/>
              </a:spcBef>
              <a:defRPr/>
            </a:pPr>
            <a:r>
              <a:rPr lang="en-US" sz="2400" kern="0" dirty="0" smtClean="0"/>
              <a:t>David Dickinson</a:t>
            </a:r>
          </a:p>
          <a:p>
            <a:pPr marL="342900" indent="-342900" algn="ctr" eaLnBrk="0" hangingPunct="0">
              <a:spcBef>
                <a:spcPct val="20000"/>
              </a:spcBef>
              <a:defRPr/>
            </a:pPr>
            <a:r>
              <a:rPr lang="en-US" sz="2400" kern="0" dirty="0" smtClean="0"/>
              <a:t>FIA Coordinator for Georgia</a:t>
            </a:r>
          </a:p>
          <a:p>
            <a:pPr marL="342900" indent="-342900" algn="ctr" eaLnBrk="0" hangingPunct="0">
              <a:spcBef>
                <a:spcPct val="20000"/>
              </a:spcBef>
              <a:defRPr/>
            </a:pPr>
            <a:r>
              <a:rPr lang="en-US" sz="2400" kern="0" dirty="0" smtClean="0">
                <a:hlinkClick r:id="rId3"/>
              </a:rPr>
              <a:t>ddickinson@gfc.state.ga.us</a:t>
            </a:r>
            <a:endParaRPr lang="en-US" sz="2400" kern="0" dirty="0" smtClean="0"/>
          </a:p>
          <a:p>
            <a:pPr marL="342900" indent="-342900" algn="ctr" eaLnBrk="0" hangingPunct="0">
              <a:spcBef>
                <a:spcPct val="20000"/>
              </a:spcBef>
              <a:defRPr/>
            </a:pPr>
            <a:endParaRPr lang="en-US" sz="2400" kern="0" dirty="0" smtClean="0"/>
          </a:p>
          <a:p>
            <a:pPr marL="342900" indent="-342900" algn="ctr" eaLnBrk="0" hangingPunct="0">
              <a:spcBef>
                <a:spcPct val="20000"/>
              </a:spcBef>
              <a:defRPr/>
            </a:pPr>
            <a:r>
              <a:rPr lang="en-US" sz="2400" kern="0" dirty="0" smtClean="0"/>
              <a:t>Using Evalidator Version </a:t>
            </a:r>
            <a:r>
              <a:rPr lang="en-US" sz="2400" kern="0" dirty="0" smtClean="0"/>
              <a:t>1.8.0.00 </a:t>
            </a:r>
            <a:r>
              <a:rPr lang="en-US" sz="2400" kern="0" dirty="0" smtClean="0"/>
              <a:t>found at:</a:t>
            </a:r>
          </a:p>
          <a:p>
            <a:pPr marL="342900" indent="-342900" algn="ctr" eaLnBrk="0" hangingPunct="0">
              <a:spcBef>
                <a:spcPct val="20000"/>
              </a:spcBef>
              <a:defRPr/>
            </a:pPr>
            <a:r>
              <a:rPr lang="en-US" sz="2400" kern="0" dirty="0">
                <a:hlinkClick r:id="rId4"/>
              </a:rPr>
              <a:t>https://</a:t>
            </a:r>
            <a:r>
              <a:rPr lang="en-US" sz="2400" kern="0" dirty="0" smtClean="0">
                <a:hlinkClick r:id="rId4"/>
              </a:rPr>
              <a:t>apps.fs.usda.gov/Evalidator/evalidator.jsp</a:t>
            </a:r>
            <a:endParaRPr lang="en-US" sz="2400" kern="0" dirty="0" smtClean="0"/>
          </a:p>
          <a:p>
            <a:pPr marL="342900" indent="-342900" algn="ctr" eaLnBrk="0" hangingPunct="0">
              <a:spcBef>
                <a:spcPct val="20000"/>
              </a:spcBef>
              <a:defRPr/>
            </a:pPr>
            <a:endParaRPr lang="en-US" kern="0" dirty="0" smtClean="0">
              <a:latin typeface="Arial Narrow" pitchFamily="34" charset="0"/>
            </a:endParaRPr>
          </a:p>
          <a:p>
            <a:pPr marL="342900" indent="-342900" algn="ctr" eaLnBrk="0" hangingPunct="0">
              <a:spcBef>
                <a:spcPct val="20000"/>
              </a:spcBef>
              <a:defRPr/>
            </a:pPr>
            <a:endParaRPr lang="en-US" kern="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smtClean="0">
                <a:solidFill>
                  <a:schemeClr val="bg1"/>
                </a:solidFill>
                <a:latin typeface="+mj-lt"/>
              </a:rPr>
              <a:t>Timberland Acreage by Forest Type Group</a:t>
            </a:r>
            <a:endParaRPr lang="en-US" sz="3200" b="1" dirty="0">
              <a:solidFill>
                <a:srgbClr val="666666"/>
              </a:solidFill>
              <a:latin typeface="+mj-lt"/>
            </a:endParaRPr>
          </a:p>
        </p:txBody>
      </p:sp>
      <p:graphicFrame>
        <p:nvGraphicFramePr>
          <p:cNvPr id="8" name="Chart 7"/>
          <p:cNvGraphicFramePr/>
          <p:nvPr>
            <p:extLst>
              <p:ext uri="{D42A27DB-BD31-4B8C-83A1-F6EECF244321}">
                <p14:modId xmlns:p14="http://schemas.microsoft.com/office/powerpoint/2010/main" val="3441914018"/>
              </p:ext>
            </p:extLst>
          </p:nvPr>
        </p:nvGraphicFramePr>
        <p:xfrm>
          <a:off x="228600" y="1143000"/>
          <a:ext cx="87630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6200000">
            <a:off x="-882134" y="3015734"/>
            <a:ext cx="2133600" cy="369332"/>
          </a:xfrm>
          <a:prstGeom prst="rect">
            <a:avLst/>
          </a:prstGeom>
          <a:noFill/>
        </p:spPr>
        <p:txBody>
          <a:bodyPr wrap="square" rtlCol="0">
            <a:spAutoFit/>
          </a:bodyPr>
          <a:lstStyle/>
          <a:p>
            <a:r>
              <a:rPr lang="en-US" dirty="0" smtClean="0">
                <a:cs typeface="Arial" pitchFamily="34" charset="0"/>
              </a:rPr>
              <a:t>Thousand Acres</a:t>
            </a:r>
            <a:endParaRPr lang="en-US" dirty="0">
              <a:cs typeface="Arial" pitchFamily="34" charset="0"/>
            </a:endParaRPr>
          </a:p>
        </p:txBody>
      </p:sp>
      <p:sp>
        <p:nvSpPr>
          <p:cNvPr id="10" name="TextBox 9"/>
          <p:cNvSpPr txBox="1"/>
          <p:nvPr/>
        </p:nvSpPr>
        <p:spPr>
          <a:xfrm>
            <a:off x="2971800" y="6063734"/>
            <a:ext cx="1600200" cy="369332"/>
          </a:xfrm>
          <a:prstGeom prst="rect">
            <a:avLst/>
          </a:prstGeom>
          <a:noFill/>
        </p:spPr>
        <p:txBody>
          <a:bodyPr wrap="square" rtlCol="0">
            <a:spAutoFit/>
          </a:bodyPr>
          <a:lstStyle/>
          <a:p>
            <a:r>
              <a:rPr lang="en-US" dirty="0" smtClean="0">
                <a:cs typeface="Arial" pitchFamily="34" charset="0"/>
              </a:rPr>
              <a:t>Survey Year</a:t>
            </a:r>
            <a:endParaRPr lang="en-US" dirty="0">
              <a:cs typeface="Arial" pitchFamily="34" charset="0"/>
            </a:endParaRPr>
          </a:p>
        </p:txBody>
      </p:sp>
      <p:sp>
        <p:nvSpPr>
          <p:cNvPr id="12" name="TextBox 11"/>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a:t>
            </a:r>
            <a:r>
              <a:rPr lang="en-US" sz="1400" smtClean="0"/>
              <a:t>Data 2016 </a:t>
            </a:r>
            <a:r>
              <a:rPr lang="en-US" sz="1400" dirty="0" smtClean="0"/>
              <a:t>and The Georgia Forestry Commission</a:t>
            </a:r>
            <a:endParaRPr lang="en-US" sz="1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2552" y="76200"/>
            <a:ext cx="7579895" cy="7499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Arial" pitchFamily="34" charset="0"/>
              </a:rPr>
              <a:t>Georgia Forest Land Acreage by Forest</a:t>
            </a:r>
            <a:r>
              <a:rPr kumimoji="0" lang="en-US" sz="28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Arial" pitchFamily="34" charset="0"/>
              </a:rPr>
              <a:t> Type Group</a:t>
            </a: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Arial" pitchFamily="34" charset="0"/>
            </a:endParaRPr>
          </a:p>
        </p:txBody>
      </p:sp>
      <p:graphicFrame>
        <p:nvGraphicFramePr>
          <p:cNvPr id="7" name="Chart 6"/>
          <p:cNvGraphicFramePr/>
          <p:nvPr>
            <p:extLst>
              <p:ext uri="{D42A27DB-BD31-4B8C-83A1-F6EECF244321}">
                <p14:modId xmlns:p14="http://schemas.microsoft.com/office/powerpoint/2010/main" val="3451893745"/>
              </p:ext>
            </p:extLst>
          </p:nvPr>
        </p:nvGraphicFramePr>
        <p:xfrm>
          <a:off x="1021080" y="1219200"/>
          <a:ext cx="728472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2016 and The Georgia Forestry Commission</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a:effectLst/>
        </p:spPr>
      </p:pic>
      <p:sp>
        <p:nvSpPr>
          <p:cNvPr id="4" name="Text Box 4"/>
          <p:cNvSpPr txBox="1">
            <a:spLocks noChangeArrowheads="1"/>
          </p:cNvSpPr>
          <p:nvPr/>
        </p:nvSpPr>
        <p:spPr bwMode="auto">
          <a:xfrm>
            <a:off x="1123950" y="133350"/>
            <a:ext cx="7867650" cy="584775"/>
          </a:xfrm>
          <a:prstGeom prst="rect">
            <a:avLst/>
          </a:prstGeom>
          <a:noFill/>
          <a:ln w="9525">
            <a:noFill/>
            <a:miter lim="800000"/>
            <a:headEnd/>
            <a:tailEnd/>
          </a:ln>
          <a:effectLst/>
        </p:spPr>
        <p:txBody>
          <a:bodyPr>
            <a:spAutoFit/>
          </a:bodyPr>
          <a:lstStyle/>
          <a:p>
            <a:pPr eaLnBrk="0" hangingPunct="0">
              <a:spcBef>
                <a:spcPct val="50000"/>
              </a:spcBef>
            </a:pPr>
            <a:r>
              <a:rPr lang="en-US" sz="3200" b="1" dirty="0" smtClean="0">
                <a:solidFill>
                  <a:schemeClr val="bg1"/>
                </a:solidFill>
                <a:latin typeface="+mj-lt"/>
              </a:rPr>
              <a:t>Ownership Trend in Georgia, 1953 to 2014</a:t>
            </a:r>
            <a:endParaRPr lang="en-US" sz="3200" b="1" dirty="0">
              <a:solidFill>
                <a:srgbClr val="666666"/>
              </a:solidFill>
              <a:latin typeface="+mj-lt"/>
            </a:endParaRPr>
          </a:p>
        </p:txBody>
      </p:sp>
      <p:graphicFrame>
        <p:nvGraphicFramePr>
          <p:cNvPr id="6" name="Chart 5"/>
          <p:cNvGraphicFramePr/>
          <p:nvPr>
            <p:extLst>
              <p:ext uri="{D42A27DB-BD31-4B8C-83A1-F6EECF244321}">
                <p14:modId xmlns:p14="http://schemas.microsoft.com/office/powerpoint/2010/main" val="47565602"/>
              </p:ext>
            </p:extLst>
          </p:nvPr>
        </p:nvGraphicFramePr>
        <p:xfrm>
          <a:off x="533400" y="1066799"/>
          <a:ext cx="8382000" cy="548342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rot="16200000">
            <a:off x="-770751" y="3056751"/>
            <a:ext cx="2215634" cy="369332"/>
          </a:xfrm>
          <a:prstGeom prst="rect">
            <a:avLst/>
          </a:prstGeom>
          <a:noFill/>
          <a:effectLst/>
        </p:spPr>
        <p:txBody>
          <a:bodyPr wrap="square" rtlCol="0">
            <a:spAutoFit/>
          </a:bodyPr>
          <a:lstStyle/>
          <a:p>
            <a:r>
              <a:rPr lang="en-US" dirty="0" smtClean="0">
                <a:cs typeface="Arial" pitchFamily="34" charset="0"/>
              </a:rPr>
              <a:t>Millions of Acres</a:t>
            </a:r>
            <a:endParaRPr lang="en-US" dirty="0">
              <a:cs typeface="Arial" pitchFamily="34" charset="0"/>
            </a:endParaRPr>
          </a:p>
        </p:txBody>
      </p:sp>
      <p:sp>
        <p:nvSpPr>
          <p:cNvPr id="8" name="TextBox 7"/>
          <p:cNvSpPr txBox="1"/>
          <p:nvPr/>
        </p:nvSpPr>
        <p:spPr>
          <a:xfrm>
            <a:off x="7924800" y="1548825"/>
            <a:ext cx="990600" cy="584775"/>
          </a:xfrm>
          <a:prstGeom prst="rect">
            <a:avLst/>
          </a:prstGeom>
          <a:noFill/>
          <a:effectLst/>
        </p:spPr>
        <p:txBody>
          <a:bodyPr wrap="square" rtlCol="0">
            <a:spAutoFit/>
          </a:bodyPr>
          <a:lstStyle/>
          <a:p>
            <a:pPr algn="ctr"/>
            <a:r>
              <a:rPr lang="en-US" sz="1600" dirty="0" smtClean="0">
                <a:cs typeface="Arial" pitchFamily="34" charset="0"/>
              </a:rPr>
              <a:t>Survey Year</a:t>
            </a:r>
            <a:endParaRPr lang="en-US" sz="1600" dirty="0">
              <a:cs typeface="Arial" pitchFamily="34" charset="0"/>
            </a:endParaRPr>
          </a:p>
        </p:txBody>
      </p:sp>
      <p:sp>
        <p:nvSpPr>
          <p:cNvPr id="11" name="TextBox 10"/>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Pine Timberland Acreage by Age Class and Survey Period</a:t>
            </a:r>
            <a:endParaRPr lang="en-US" dirty="0">
              <a:latin typeface="+mj-lt"/>
            </a:endParaRPr>
          </a:p>
        </p:txBody>
      </p:sp>
      <p:graphicFrame>
        <p:nvGraphicFramePr>
          <p:cNvPr id="3" name="Chart 2"/>
          <p:cNvGraphicFramePr/>
          <p:nvPr>
            <p:extLst>
              <p:ext uri="{D42A27DB-BD31-4B8C-83A1-F6EECF244321}">
                <p14:modId xmlns:p14="http://schemas.microsoft.com/office/powerpoint/2010/main" val="2062710319"/>
              </p:ext>
            </p:extLst>
          </p:nvPr>
        </p:nvGraphicFramePr>
        <p:xfrm>
          <a:off x="384723" y="1447800"/>
          <a:ext cx="81496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796065" y="3219078"/>
            <a:ext cx="1961465" cy="400110"/>
          </a:xfrm>
          <a:prstGeom prst="rect">
            <a:avLst/>
          </a:prstGeom>
          <a:noFill/>
        </p:spPr>
        <p:txBody>
          <a:bodyPr wrap="square" rtlCol="0">
            <a:spAutoFit/>
          </a:bodyPr>
          <a:lstStyle/>
          <a:p>
            <a:r>
              <a:rPr lang="en-US" sz="2000" dirty="0" smtClean="0"/>
              <a:t>Millions of Acres</a:t>
            </a:r>
            <a:endParaRPr lang="en-US" sz="2000" dirty="0"/>
          </a:p>
        </p:txBody>
      </p:sp>
      <p:sp>
        <p:nvSpPr>
          <p:cNvPr id="5" name="TextBox 4"/>
          <p:cNvSpPr txBox="1"/>
          <p:nvPr/>
        </p:nvSpPr>
        <p:spPr>
          <a:xfrm>
            <a:off x="3505200" y="5943600"/>
            <a:ext cx="1676400" cy="400110"/>
          </a:xfrm>
          <a:prstGeom prst="rect">
            <a:avLst/>
          </a:prstGeom>
          <a:noFill/>
        </p:spPr>
        <p:txBody>
          <a:bodyPr wrap="square" rtlCol="0">
            <a:spAutoFit/>
          </a:bodyPr>
          <a:lstStyle/>
          <a:p>
            <a:r>
              <a:rPr lang="en-US" sz="2000" dirty="0" smtClean="0"/>
              <a:t>Age Classes </a:t>
            </a:r>
            <a:endParaRPr lang="en-US" sz="2000" dirty="0"/>
          </a:p>
        </p:txBody>
      </p:sp>
      <p:sp>
        <p:nvSpPr>
          <p:cNvPr id="9" name="TextBox 8"/>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75591334"/>
              </p:ext>
            </p:extLst>
          </p:nvPr>
        </p:nvGraphicFramePr>
        <p:xfrm>
          <a:off x="447469" y="986790"/>
          <a:ext cx="8391731" cy="5337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191000" y="6153090"/>
            <a:ext cx="1790700" cy="400110"/>
          </a:xfrm>
          <a:prstGeom prst="rect">
            <a:avLst/>
          </a:prstGeom>
          <a:noFill/>
        </p:spPr>
        <p:txBody>
          <a:bodyPr wrap="square" rtlCol="0">
            <a:spAutoFit/>
          </a:bodyPr>
          <a:lstStyle/>
          <a:p>
            <a:r>
              <a:rPr lang="en-US" sz="2000" dirty="0" smtClean="0"/>
              <a:t>Survey Year</a:t>
            </a:r>
            <a:endParaRPr lang="en-US" sz="2000" dirty="0"/>
          </a:p>
        </p:txBody>
      </p:sp>
      <p:sp>
        <p:nvSpPr>
          <p:cNvPr id="5" name="TextBox 4"/>
          <p:cNvSpPr txBox="1"/>
          <p:nvPr/>
        </p:nvSpPr>
        <p:spPr>
          <a:xfrm rot="16200000">
            <a:off x="-224282" y="2940278"/>
            <a:ext cx="946666" cy="400110"/>
          </a:xfrm>
          <a:prstGeom prst="rect">
            <a:avLst/>
          </a:prstGeom>
          <a:noFill/>
        </p:spPr>
        <p:txBody>
          <a:bodyPr wrap="square" rtlCol="0">
            <a:spAutoFit/>
          </a:bodyPr>
          <a:lstStyle/>
          <a:p>
            <a:r>
              <a:rPr lang="en-US" sz="2000" dirty="0" smtClean="0"/>
              <a:t>Acres</a:t>
            </a:r>
            <a:endParaRPr lang="en-US" sz="2000" dirty="0"/>
          </a:p>
        </p:txBody>
      </p:sp>
      <p:pic>
        <p:nvPicPr>
          <p:cNvPr id="6" name="Picture 25" descr="bar"/>
          <p:cNvPicPr>
            <a:picLocks noChangeAspect="1" noChangeArrowheads="1"/>
          </p:cNvPicPr>
          <p:nvPr/>
        </p:nvPicPr>
        <p:blipFill>
          <a:blip r:embed="rId4" cstate="print"/>
          <a:srcRect/>
          <a:stretch>
            <a:fillRect/>
          </a:stretch>
        </p:blipFill>
        <p:spPr bwMode="auto">
          <a:xfrm>
            <a:off x="0" y="15240"/>
            <a:ext cx="9144000" cy="971550"/>
          </a:xfrm>
          <a:prstGeom prst="rect">
            <a:avLst/>
          </a:prstGeom>
          <a:noFill/>
          <a:ln w="9525">
            <a:noFill/>
            <a:miter lim="800000"/>
            <a:headEnd/>
            <a:tailEnd/>
          </a:ln>
        </p:spPr>
      </p:pic>
      <p:sp>
        <p:nvSpPr>
          <p:cNvPr id="3" name="TextBox 2"/>
          <p:cNvSpPr txBox="1"/>
          <p:nvPr/>
        </p:nvSpPr>
        <p:spPr>
          <a:xfrm>
            <a:off x="948690" y="270182"/>
            <a:ext cx="7772400" cy="461665"/>
          </a:xfrm>
          <a:prstGeom prst="rect">
            <a:avLst/>
          </a:prstGeom>
          <a:noFill/>
        </p:spPr>
        <p:txBody>
          <a:bodyPr wrap="square" rtlCol="0">
            <a:spAutoFit/>
          </a:bodyPr>
          <a:lstStyle/>
          <a:p>
            <a:r>
              <a:rPr lang="en-US" sz="2400" dirty="0" smtClean="0">
                <a:solidFill>
                  <a:schemeClr val="bg1"/>
                </a:solidFill>
              </a:rPr>
              <a:t>Planted Pine Acreage in the 0-5 Year Age Class by Survey Year</a:t>
            </a:r>
            <a:endParaRPr lang="en-US" sz="2400" dirty="0">
              <a:solidFill>
                <a:schemeClr val="bg1"/>
              </a:solidFill>
            </a:endParaRPr>
          </a:p>
        </p:txBody>
      </p:sp>
      <p:sp>
        <p:nvSpPr>
          <p:cNvPr id="8" name="TextBox 7"/>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extLst>
      <p:ext uri="{BB962C8B-B14F-4D97-AF65-F5344CB8AC3E}">
        <p14:creationId xmlns:p14="http://schemas.microsoft.com/office/powerpoint/2010/main" val="3820170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smtClean="0">
                <a:solidFill>
                  <a:schemeClr val="bg1"/>
                </a:solidFill>
                <a:latin typeface="+mj-lt"/>
              </a:rPr>
              <a:t>Softwood Volume per Acre by Survey Year</a:t>
            </a:r>
            <a:endParaRPr lang="en-US" sz="3200" b="1" dirty="0">
              <a:solidFill>
                <a:srgbClr val="666666"/>
              </a:solidFill>
              <a:latin typeface="+mj-lt"/>
            </a:endParaRPr>
          </a:p>
        </p:txBody>
      </p:sp>
      <p:graphicFrame>
        <p:nvGraphicFramePr>
          <p:cNvPr id="8" name="Chart 7"/>
          <p:cNvGraphicFramePr/>
          <p:nvPr>
            <p:extLst>
              <p:ext uri="{D42A27DB-BD31-4B8C-83A1-F6EECF244321}">
                <p14:modId xmlns:p14="http://schemas.microsoft.com/office/powerpoint/2010/main" val="4094379261"/>
              </p:ext>
            </p:extLst>
          </p:nvPr>
        </p:nvGraphicFramePr>
        <p:xfrm>
          <a:off x="381000" y="1175266"/>
          <a:ext cx="79248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8305800" y="3124200"/>
            <a:ext cx="838200" cy="1200329"/>
          </a:xfrm>
          <a:prstGeom prst="rect">
            <a:avLst/>
          </a:prstGeom>
          <a:noFill/>
        </p:spPr>
        <p:txBody>
          <a:bodyPr wrap="square" rtlCol="0">
            <a:spAutoFit/>
          </a:bodyPr>
          <a:lstStyle/>
          <a:p>
            <a:r>
              <a:rPr lang="en-US" dirty="0" smtClean="0">
                <a:cs typeface="Arial" pitchFamily="34" charset="0"/>
              </a:rPr>
              <a:t>Cubic Feet Per Acre</a:t>
            </a:r>
            <a:endParaRPr lang="en-US" dirty="0">
              <a:cs typeface="Arial" pitchFamily="34" charset="0"/>
            </a:endParaRPr>
          </a:p>
        </p:txBody>
      </p:sp>
      <p:sp>
        <p:nvSpPr>
          <p:cNvPr id="10" name="TextBox 9"/>
          <p:cNvSpPr txBox="1"/>
          <p:nvPr/>
        </p:nvSpPr>
        <p:spPr>
          <a:xfrm>
            <a:off x="3276600" y="6172200"/>
            <a:ext cx="1524000" cy="369332"/>
          </a:xfrm>
          <a:prstGeom prst="rect">
            <a:avLst/>
          </a:prstGeom>
          <a:noFill/>
        </p:spPr>
        <p:txBody>
          <a:bodyPr wrap="square" rtlCol="0">
            <a:spAutoFit/>
          </a:bodyPr>
          <a:lstStyle/>
          <a:p>
            <a:r>
              <a:rPr lang="en-US" dirty="0" smtClean="0">
                <a:cs typeface="Arial" pitchFamily="34" charset="0"/>
              </a:rPr>
              <a:t>Survey Year</a:t>
            </a:r>
            <a:endParaRPr lang="en-US" dirty="0">
              <a:cs typeface="Arial" pitchFamily="34" charset="0"/>
            </a:endParaRPr>
          </a:p>
        </p:txBody>
      </p:sp>
      <p:sp>
        <p:nvSpPr>
          <p:cNvPr id="2" name="TextBox 1"/>
          <p:cNvSpPr txBox="1"/>
          <p:nvPr/>
        </p:nvSpPr>
        <p:spPr>
          <a:xfrm rot="20869608">
            <a:off x="1629031" y="2216777"/>
            <a:ext cx="4462842" cy="400110"/>
          </a:xfrm>
          <a:prstGeom prst="rect">
            <a:avLst/>
          </a:prstGeom>
          <a:noFill/>
        </p:spPr>
        <p:txBody>
          <a:bodyPr wrap="square" rtlCol="0">
            <a:spAutoFit/>
          </a:bodyPr>
          <a:lstStyle/>
          <a:p>
            <a:r>
              <a:rPr lang="en-US" sz="2000" b="1" dirty="0" smtClean="0">
                <a:solidFill>
                  <a:srgbClr val="00B050"/>
                </a:solidFill>
              </a:rPr>
              <a:t>71% Increase in Volume per Acre!</a:t>
            </a:r>
            <a:endParaRPr lang="en-US" sz="2000" b="1" dirty="0">
              <a:solidFill>
                <a:srgbClr val="00B050"/>
              </a:solidFill>
            </a:endParaRPr>
          </a:p>
        </p:txBody>
      </p:sp>
      <p:sp>
        <p:nvSpPr>
          <p:cNvPr id="13" name="TextBox 12"/>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2016 and The Georgia Forestry Commission</a:t>
            </a:r>
            <a:endParaRPr lang="en-US" sz="1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838200" y="0"/>
            <a:ext cx="7239000" cy="1031051"/>
          </a:xfrm>
          <a:prstGeom prst="rect">
            <a:avLst/>
          </a:prstGeom>
          <a:noFill/>
          <a:ln w="9525">
            <a:noFill/>
            <a:miter lim="800000"/>
            <a:headEnd/>
            <a:tailEnd/>
          </a:ln>
        </p:spPr>
        <p:txBody>
          <a:bodyPr wrap="square">
            <a:spAutoFit/>
          </a:bodyPr>
          <a:lstStyle/>
          <a:p>
            <a:pPr algn="ctr" eaLnBrk="0" hangingPunct="0">
              <a:spcBef>
                <a:spcPts val="600"/>
              </a:spcBef>
            </a:pPr>
            <a:r>
              <a:rPr lang="en-US" sz="2800" b="1" dirty="0" smtClean="0">
                <a:solidFill>
                  <a:schemeClr val="bg1"/>
                </a:solidFill>
                <a:latin typeface="+mj-lt"/>
              </a:rPr>
              <a:t>Volume of Softwood Trees by Diameter Class</a:t>
            </a:r>
          </a:p>
          <a:p>
            <a:pPr algn="ctr" eaLnBrk="0" hangingPunct="0">
              <a:spcBef>
                <a:spcPts val="600"/>
              </a:spcBef>
            </a:pPr>
            <a:r>
              <a:rPr lang="en-US" sz="2800" b="1" dirty="0" smtClean="0">
                <a:solidFill>
                  <a:schemeClr val="bg1"/>
                </a:solidFill>
                <a:latin typeface="+mj-lt"/>
              </a:rPr>
              <a:t> and Survey Period</a:t>
            </a:r>
            <a:endParaRPr lang="en-US" sz="2800" b="1" dirty="0">
              <a:solidFill>
                <a:schemeClr val="bg1"/>
              </a:solidFill>
              <a:latin typeface="+mj-lt"/>
            </a:endParaRPr>
          </a:p>
        </p:txBody>
      </p:sp>
      <p:graphicFrame>
        <p:nvGraphicFramePr>
          <p:cNvPr id="6" name="Chart 5"/>
          <p:cNvGraphicFramePr/>
          <p:nvPr>
            <p:extLst>
              <p:ext uri="{D42A27DB-BD31-4B8C-83A1-F6EECF244321}">
                <p14:modId xmlns:p14="http://schemas.microsoft.com/office/powerpoint/2010/main" val="3887178271"/>
              </p:ext>
            </p:extLst>
          </p:nvPr>
        </p:nvGraphicFramePr>
        <p:xfrm>
          <a:off x="304800" y="1397000"/>
          <a:ext cx="8534400" cy="49276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429000" y="6176211"/>
            <a:ext cx="1981200" cy="381000"/>
          </a:xfrm>
          <a:prstGeom prst="rect">
            <a:avLst/>
          </a:prstGeom>
          <a:noFill/>
        </p:spPr>
        <p:txBody>
          <a:bodyPr wrap="square" rtlCol="0">
            <a:spAutoFit/>
          </a:bodyPr>
          <a:lstStyle/>
          <a:p>
            <a:r>
              <a:rPr lang="en-US" dirty="0" smtClean="0">
                <a:cs typeface="Arial" pitchFamily="34" charset="0"/>
              </a:rPr>
              <a:t>Diameter Class</a:t>
            </a:r>
            <a:endParaRPr lang="en-US" dirty="0">
              <a:cs typeface="Arial" pitchFamily="34" charset="0"/>
            </a:endParaRPr>
          </a:p>
        </p:txBody>
      </p:sp>
      <p:sp>
        <p:nvSpPr>
          <p:cNvPr id="8" name="TextBox 7"/>
          <p:cNvSpPr txBox="1"/>
          <p:nvPr/>
        </p:nvSpPr>
        <p:spPr>
          <a:xfrm rot="16200000">
            <a:off x="-920234" y="3130034"/>
            <a:ext cx="2209800" cy="369332"/>
          </a:xfrm>
          <a:prstGeom prst="rect">
            <a:avLst/>
          </a:prstGeom>
          <a:noFill/>
        </p:spPr>
        <p:txBody>
          <a:bodyPr wrap="square" rtlCol="0">
            <a:spAutoFit/>
          </a:bodyPr>
          <a:lstStyle/>
          <a:p>
            <a:r>
              <a:rPr lang="en-US" dirty="0" smtClean="0">
                <a:cs typeface="Arial" pitchFamily="34" charset="0"/>
              </a:rPr>
              <a:t>Million Cubic Feet</a:t>
            </a:r>
            <a:endParaRPr lang="en-US" dirty="0">
              <a:cs typeface="Arial" pitchFamily="34" charset="0"/>
            </a:endParaRPr>
          </a:p>
        </p:txBody>
      </p:sp>
      <p:sp>
        <p:nvSpPr>
          <p:cNvPr id="11" name="TextBox 10"/>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066800" y="0"/>
            <a:ext cx="6953250" cy="954107"/>
          </a:xfrm>
          <a:prstGeom prst="rect">
            <a:avLst/>
          </a:prstGeom>
          <a:noFill/>
          <a:ln w="9525">
            <a:noFill/>
            <a:miter lim="800000"/>
            <a:headEnd/>
            <a:tailEnd/>
          </a:ln>
        </p:spPr>
        <p:txBody>
          <a:bodyPr wrap="square">
            <a:spAutoFit/>
          </a:bodyPr>
          <a:lstStyle/>
          <a:p>
            <a:pPr algn="ctr" eaLnBrk="0" hangingPunct="0"/>
            <a:r>
              <a:rPr lang="en-US" sz="2800" b="1" dirty="0" smtClean="0">
                <a:solidFill>
                  <a:schemeClr val="bg1"/>
                </a:solidFill>
                <a:latin typeface="+mj-lt"/>
              </a:rPr>
              <a:t>Volume of Hardwood Trees by Diameter Class</a:t>
            </a:r>
          </a:p>
          <a:p>
            <a:pPr algn="ctr" eaLnBrk="0" hangingPunct="0"/>
            <a:r>
              <a:rPr lang="en-US" sz="2800" b="1" dirty="0" smtClean="0">
                <a:solidFill>
                  <a:schemeClr val="bg1"/>
                </a:solidFill>
                <a:latin typeface="+mj-lt"/>
              </a:rPr>
              <a:t> and Survey Period</a:t>
            </a:r>
            <a:endParaRPr lang="en-US" sz="2800" b="1" dirty="0">
              <a:solidFill>
                <a:schemeClr val="bg1"/>
              </a:solidFill>
              <a:latin typeface="+mj-lt"/>
            </a:endParaRPr>
          </a:p>
        </p:txBody>
      </p:sp>
      <p:graphicFrame>
        <p:nvGraphicFramePr>
          <p:cNvPr id="2" name="Chart 1"/>
          <p:cNvGraphicFramePr/>
          <p:nvPr>
            <p:extLst>
              <p:ext uri="{D42A27DB-BD31-4B8C-83A1-F6EECF244321}">
                <p14:modId xmlns:p14="http://schemas.microsoft.com/office/powerpoint/2010/main" val="860777929"/>
              </p:ext>
            </p:extLst>
          </p:nvPr>
        </p:nvGraphicFramePr>
        <p:xfrm>
          <a:off x="574675" y="1397000"/>
          <a:ext cx="8035926" cy="480746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505200" y="6063734"/>
            <a:ext cx="1752600" cy="369332"/>
          </a:xfrm>
          <a:prstGeom prst="rect">
            <a:avLst/>
          </a:prstGeom>
          <a:noFill/>
        </p:spPr>
        <p:txBody>
          <a:bodyPr wrap="square" rtlCol="0">
            <a:spAutoFit/>
          </a:bodyPr>
          <a:lstStyle/>
          <a:p>
            <a:r>
              <a:rPr lang="en-US" dirty="0" smtClean="0"/>
              <a:t>Diameter Class</a:t>
            </a:r>
            <a:endParaRPr lang="en-US" dirty="0"/>
          </a:p>
        </p:txBody>
      </p:sp>
      <p:sp>
        <p:nvSpPr>
          <p:cNvPr id="9" name="TextBox 8"/>
          <p:cNvSpPr txBox="1"/>
          <p:nvPr/>
        </p:nvSpPr>
        <p:spPr>
          <a:xfrm rot="16200000">
            <a:off x="-524392" y="3549135"/>
            <a:ext cx="1828801" cy="369332"/>
          </a:xfrm>
          <a:prstGeom prst="rect">
            <a:avLst/>
          </a:prstGeom>
          <a:noFill/>
        </p:spPr>
        <p:txBody>
          <a:bodyPr wrap="square" rtlCol="0">
            <a:spAutoFit/>
          </a:bodyPr>
          <a:lstStyle/>
          <a:p>
            <a:r>
              <a:rPr lang="en-US" dirty="0" smtClean="0"/>
              <a:t>Billion Cubic Feet</a:t>
            </a:r>
            <a:endParaRPr lang="en-US" dirty="0"/>
          </a:p>
        </p:txBody>
      </p:sp>
      <p:sp>
        <p:nvSpPr>
          <p:cNvPr id="6" name="TextBox 5"/>
          <p:cNvSpPr txBox="1"/>
          <p:nvPr/>
        </p:nvSpPr>
        <p:spPr>
          <a:xfrm>
            <a:off x="7772400" y="1752600"/>
            <a:ext cx="838200" cy="646331"/>
          </a:xfrm>
          <a:prstGeom prst="rect">
            <a:avLst/>
          </a:prstGeom>
          <a:noFill/>
        </p:spPr>
        <p:txBody>
          <a:bodyPr wrap="square" rtlCol="0">
            <a:spAutoFit/>
          </a:bodyPr>
          <a:lstStyle/>
          <a:p>
            <a:r>
              <a:rPr lang="en-US" dirty="0" smtClean="0"/>
              <a:t>Survey Period</a:t>
            </a:r>
            <a:endParaRPr lang="en-US" dirty="0"/>
          </a:p>
        </p:txBody>
      </p:sp>
      <p:sp>
        <p:nvSpPr>
          <p:cNvPr id="10" name="TextBox 9"/>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838200" y="0"/>
            <a:ext cx="7162800" cy="954107"/>
          </a:xfrm>
          <a:prstGeom prst="rect">
            <a:avLst/>
          </a:prstGeom>
          <a:noFill/>
          <a:ln w="9525">
            <a:noFill/>
            <a:miter lim="800000"/>
            <a:headEnd/>
            <a:tailEnd/>
          </a:ln>
        </p:spPr>
        <p:txBody>
          <a:bodyPr wrap="square">
            <a:spAutoFit/>
          </a:bodyPr>
          <a:lstStyle/>
          <a:p>
            <a:pPr algn="ctr" eaLnBrk="0" hangingPunct="0"/>
            <a:r>
              <a:rPr lang="en-US" sz="2800" b="1" dirty="0" smtClean="0">
                <a:solidFill>
                  <a:schemeClr val="bg1"/>
                </a:solidFill>
                <a:latin typeface="+mj-lt"/>
              </a:rPr>
              <a:t>Net Growth versus Removals on Timberland</a:t>
            </a:r>
          </a:p>
          <a:p>
            <a:pPr algn="ctr" eaLnBrk="0" hangingPunct="0"/>
            <a:r>
              <a:rPr lang="en-US" sz="2800" b="1" dirty="0" smtClean="0">
                <a:solidFill>
                  <a:schemeClr val="bg1"/>
                </a:solidFill>
                <a:latin typeface="+mj-lt"/>
              </a:rPr>
              <a:t>For Softwood by Survey Period</a:t>
            </a:r>
            <a:endParaRPr lang="en-US" sz="2800" b="1" dirty="0">
              <a:solidFill>
                <a:schemeClr val="bg1"/>
              </a:solidFill>
              <a:latin typeface="+mj-lt"/>
            </a:endParaRPr>
          </a:p>
        </p:txBody>
      </p:sp>
      <p:graphicFrame>
        <p:nvGraphicFramePr>
          <p:cNvPr id="8" name="Chart 7"/>
          <p:cNvGraphicFramePr/>
          <p:nvPr>
            <p:extLst>
              <p:ext uri="{D42A27DB-BD31-4B8C-83A1-F6EECF244321}">
                <p14:modId xmlns:p14="http://schemas.microsoft.com/office/powerpoint/2010/main" val="3163817975"/>
              </p:ext>
            </p:extLst>
          </p:nvPr>
        </p:nvGraphicFramePr>
        <p:xfrm>
          <a:off x="228600" y="1397000"/>
          <a:ext cx="8763000"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352800" y="6057900"/>
            <a:ext cx="1600200" cy="381000"/>
          </a:xfrm>
          <a:prstGeom prst="rect">
            <a:avLst/>
          </a:prstGeom>
          <a:noFill/>
        </p:spPr>
        <p:txBody>
          <a:bodyPr wrap="square" rtlCol="0">
            <a:spAutoFit/>
          </a:bodyPr>
          <a:lstStyle/>
          <a:p>
            <a:r>
              <a:rPr lang="en-US" dirty="0" smtClean="0"/>
              <a:t>Survey Period</a:t>
            </a:r>
            <a:endParaRPr lang="en-US" dirty="0"/>
          </a:p>
        </p:txBody>
      </p:sp>
      <p:sp>
        <p:nvSpPr>
          <p:cNvPr id="10" name="TextBox 9"/>
          <p:cNvSpPr txBox="1"/>
          <p:nvPr/>
        </p:nvSpPr>
        <p:spPr>
          <a:xfrm rot="16200000">
            <a:off x="-1072634" y="2947154"/>
            <a:ext cx="2514600" cy="369332"/>
          </a:xfrm>
          <a:prstGeom prst="rect">
            <a:avLst/>
          </a:prstGeom>
          <a:noFill/>
        </p:spPr>
        <p:txBody>
          <a:bodyPr wrap="square" rtlCol="0">
            <a:spAutoFit/>
          </a:bodyPr>
          <a:lstStyle/>
          <a:p>
            <a:r>
              <a:rPr lang="en-US" dirty="0" smtClean="0"/>
              <a:t>Avg. Cubic Feet per year</a:t>
            </a:r>
          </a:p>
        </p:txBody>
      </p:sp>
      <p:sp>
        <p:nvSpPr>
          <p:cNvPr id="12" name="TextBox 11"/>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2016 and The Georgia Forestry Commission</a:t>
            </a:r>
            <a:endParaRPr lang="en-US" sz="1400" dirty="0"/>
          </a:p>
        </p:txBody>
      </p:sp>
      <p:sp>
        <p:nvSpPr>
          <p:cNvPr id="2" name="TextBox 1"/>
          <p:cNvSpPr txBox="1"/>
          <p:nvPr/>
        </p:nvSpPr>
        <p:spPr>
          <a:xfrm>
            <a:off x="4876800" y="990600"/>
            <a:ext cx="2362200" cy="646331"/>
          </a:xfrm>
          <a:prstGeom prst="rect">
            <a:avLst/>
          </a:prstGeom>
          <a:noFill/>
        </p:spPr>
        <p:txBody>
          <a:bodyPr wrap="square" rtlCol="0">
            <a:spAutoFit/>
          </a:bodyPr>
          <a:lstStyle/>
          <a:p>
            <a:r>
              <a:rPr lang="en-US" b="1" dirty="0" smtClean="0">
                <a:solidFill>
                  <a:srgbClr val="FF0000"/>
                </a:solidFill>
              </a:rPr>
              <a:t>Net Growth Exceeds Removals by 34%</a:t>
            </a:r>
            <a:endParaRPr lang="en-US" b="1" dirty="0">
              <a:solidFill>
                <a:srgbClr val="FF0000"/>
              </a:solidFill>
            </a:endParaRPr>
          </a:p>
        </p:txBody>
      </p:sp>
      <p:cxnSp>
        <p:nvCxnSpPr>
          <p:cNvPr id="6" name="Straight Arrow Connector 5"/>
          <p:cNvCxnSpPr>
            <a:stCxn id="2" idx="2"/>
          </p:cNvCxnSpPr>
          <p:nvPr/>
        </p:nvCxnSpPr>
        <p:spPr>
          <a:xfrm flipH="1">
            <a:off x="5867400" y="1636931"/>
            <a:ext cx="190500" cy="11566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p:cNvCxnSpPr>
          <p:nvPr/>
        </p:nvCxnSpPr>
        <p:spPr>
          <a:xfrm flipH="1">
            <a:off x="6019800" y="1636931"/>
            <a:ext cx="38100" cy="80146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838200" y="0"/>
            <a:ext cx="7162800" cy="954107"/>
          </a:xfrm>
          <a:prstGeom prst="rect">
            <a:avLst/>
          </a:prstGeom>
          <a:noFill/>
          <a:ln w="9525">
            <a:noFill/>
            <a:miter lim="800000"/>
            <a:headEnd/>
            <a:tailEnd/>
          </a:ln>
        </p:spPr>
        <p:txBody>
          <a:bodyPr wrap="square">
            <a:spAutoFit/>
          </a:bodyPr>
          <a:lstStyle/>
          <a:p>
            <a:pPr algn="ctr" eaLnBrk="0" hangingPunct="0"/>
            <a:r>
              <a:rPr lang="en-US" sz="2800" b="1" dirty="0" smtClean="0">
                <a:solidFill>
                  <a:schemeClr val="bg1"/>
                </a:solidFill>
                <a:latin typeface="+mj-lt"/>
              </a:rPr>
              <a:t>Net Growth versus Removals on Timberland</a:t>
            </a:r>
          </a:p>
          <a:p>
            <a:pPr algn="ctr" eaLnBrk="0" hangingPunct="0"/>
            <a:r>
              <a:rPr lang="en-US" sz="2800" b="1" dirty="0" smtClean="0">
                <a:solidFill>
                  <a:schemeClr val="bg1"/>
                </a:solidFill>
                <a:latin typeface="+mj-lt"/>
              </a:rPr>
              <a:t>For Hardwood by Survey Period</a:t>
            </a:r>
            <a:endParaRPr lang="en-US" sz="2800" b="1" dirty="0">
              <a:solidFill>
                <a:schemeClr val="bg1"/>
              </a:solidFill>
              <a:latin typeface="+mj-lt"/>
            </a:endParaRPr>
          </a:p>
        </p:txBody>
      </p:sp>
      <p:graphicFrame>
        <p:nvGraphicFramePr>
          <p:cNvPr id="8" name="Chart 7"/>
          <p:cNvGraphicFramePr/>
          <p:nvPr>
            <p:extLst>
              <p:ext uri="{D42A27DB-BD31-4B8C-83A1-F6EECF244321}">
                <p14:modId xmlns:p14="http://schemas.microsoft.com/office/powerpoint/2010/main" val="3661843231"/>
              </p:ext>
            </p:extLst>
          </p:nvPr>
        </p:nvGraphicFramePr>
        <p:xfrm>
          <a:off x="369330" y="1397000"/>
          <a:ext cx="8622269" cy="41275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352800" y="5334000"/>
            <a:ext cx="1600200" cy="381000"/>
          </a:xfrm>
          <a:prstGeom prst="rect">
            <a:avLst/>
          </a:prstGeom>
          <a:noFill/>
        </p:spPr>
        <p:txBody>
          <a:bodyPr wrap="square" rtlCol="0">
            <a:spAutoFit/>
          </a:bodyPr>
          <a:lstStyle/>
          <a:p>
            <a:r>
              <a:rPr lang="en-US" dirty="0" smtClean="0"/>
              <a:t>Survey Period</a:t>
            </a:r>
            <a:endParaRPr lang="en-US" dirty="0"/>
          </a:p>
        </p:txBody>
      </p:sp>
      <p:sp>
        <p:nvSpPr>
          <p:cNvPr id="10" name="TextBox 9"/>
          <p:cNvSpPr txBox="1"/>
          <p:nvPr/>
        </p:nvSpPr>
        <p:spPr>
          <a:xfrm rot="16200000">
            <a:off x="-1072636" y="2825235"/>
            <a:ext cx="2514601" cy="369332"/>
          </a:xfrm>
          <a:prstGeom prst="rect">
            <a:avLst/>
          </a:prstGeom>
          <a:noFill/>
        </p:spPr>
        <p:txBody>
          <a:bodyPr wrap="square" rtlCol="0">
            <a:spAutoFit/>
          </a:bodyPr>
          <a:lstStyle/>
          <a:p>
            <a:r>
              <a:rPr lang="en-US" dirty="0" smtClean="0"/>
              <a:t>Avg. Cubic Feet per year</a:t>
            </a:r>
            <a:endParaRPr lang="en-US" dirty="0"/>
          </a:p>
        </p:txBody>
      </p:sp>
      <p:sp>
        <p:nvSpPr>
          <p:cNvPr id="12" name="TextBox 11"/>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2016 and The Georgia Forestry Commission</a:t>
            </a:r>
            <a:endParaRPr lang="en-US" sz="1400" dirty="0"/>
          </a:p>
        </p:txBody>
      </p:sp>
      <p:sp>
        <p:nvSpPr>
          <p:cNvPr id="11" name="TextBox 10"/>
          <p:cNvSpPr txBox="1"/>
          <p:nvPr/>
        </p:nvSpPr>
        <p:spPr>
          <a:xfrm>
            <a:off x="5105400" y="1447800"/>
            <a:ext cx="2362200" cy="646331"/>
          </a:xfrm>
          <a:prstGeom prst="rect">
            <a:avLst/>
          </a:prstGeom>
          <a:noFill/>
        </p:spPr>
        <p:txBody>
          <a:bodyPr wrap="square" rtlCol="0">
            <a:spAutoFit/>
          </a:bodyPr>
          <a:lstStyle/>
          <a:p>
            <a:r>
              <a:rPr lang="en-US" b="1" dirty="0" smtClean="0">
                <a:solidFill>
                  <a:srgbClr val="FF0000"/>
                </a:solidFill>
              </a:rPr>
              <a:t>Net Growth Exceeds Removals by 90%</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2"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bg1"/>
                </a:solidFill>
                <a:latin typeface="+mj-lt"/>
              </a:rPr>
              <a:t>Forest Inventory and Analysis, Georgia</a:t>
            </a:r>
            <a:endParaRPr lang="en-US" sz="3200" b="1" dirty="0">
              <a:solidFill>
                <a:srgbClr val="666666"/>
              </a:solidFill>
              <a:latin typeface="+mj-lt"/>
            </a:endParaRPr>
          </a:p>
        </p:txBody>
      </p:sp>
      <p:sp>
        <p:nvSpPr>
          <p:cNvPr id="5" name="Text Box 31"/>
          <p:cNvSpPr txBox="1">
            <a:spLocks noChangeArrowheads="1"/>
          </p:cNvSpPr>
          <p:nvPr/>
        </p:nvSpPr>
        <p:spPr bwMode="auto">
          <a:xfrm>
            <a:off x="7467600" y="1143000"/>
            <a:ext cx="1676400" cy="5136791"/>
          </a:xfrm>
          <a:prstGeom prst="rect">
            <a:avLst/>
          </a:prstGeom>
          <a:noFill/>
          <a:ln w="9525">
            <a:noFill/>
            <a:miter lim="800000"/>
            <a:headEnd/>
            <a:tailEnd/>
          </a:ln>
        </p:spPr>
        <p:txBody>
          <a:bodyPr>
            <a:spAutoFit/>
          </a:bodyPr>
          <a:lstStyle/>
          <a:p>
            <a:pPr eaLnBrk="0" hangingPunct="0">
              <a:lnSpc>
                <a:spcPct val="110000"/>
              </a:lnSpc>
              <a:spcBef>
                <a:spcPct val="50000"/>
              </a:spcBef>
            </a:pPr>
            <a:endParaRPr lang="en-US" sz="1800" b="1"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110000"/>
              </a:lnSpc>
              <a:spcBef>
                <a:spcPct val="50000"/>
              </a:spcBef>
            </a:pPr>
            <a:endParaRPr lang="en-US" sz="1400" dirty="0">
              <a:solidFill>
                <a:schemeClr val="bg1"/>
              </a:solidFill>
              <a:latin typeface="Arial Narrow" pitchFamily="34" charset="0"/>
            </a:endParaRPr>
          </a:p>
          <a:p>
            <a:pPr eaLnBrk="0" hangingPunct="0">
              <a:lnSpc>
                <a:spcPct val="85000"/>
              </a:lnSpc>
              <a:spcBef>
                <a:spcPct val="50000"/>
              </a:spcBef>
            </a:pPr>
            <a:r>
              <a:rPr lang="en-US" sz="1400" dirty="0">
                <a:solidFill>
                  <a:schemeClr val="bg1"/>
                </a:solidFill>
                <a:latin typeface="Arial Narrow" pitchFamily="34" charset="0"/>
              </a:rPr>
              <a:t>David Dickinson</a:t>
            </a:r>
          </a:p>
          <a:p>
            <a:pPr eaLnBrk="0" hangingPunct="0">
              <a:lnSpc>
                <a:spcPct val="85000"/>
              </a:lnSpc>
              <a:spcBef>
                <a:spcPct val="50000"/>
              </a:spcBef>
            </a:pPr>
            <a:r>
              <a:rPr lang="en-US" sz="1400" dirty="0" smtClean="0">
                <a:solidFill>
                  <a:schemeClr val="bg1"/>
                </a:solidFill>
                <a:latin typeface="Arial Narrow" pitchFamily="34" charset="0"/>
              </a:rPr>
              <a:t>FIA Coordinator</a:t>
            </a:r>
            <a:endParaRPr lang="en-US" sz="1400" dirty="0">
              <a:solidFill>
                <a:schemeClr val="bg1"/>
              </a:solidFill>
              <a:latin typeface="Arial Narrow" pitchFamily="34" charset="0"/>
            </a:endParaRPr>
          </a:p>
          <a:p>
            <a:pPr eaLnBrk="0" hangingPunct="0">
              <a:lnSpc>
                <a:spcPct val="85000"/>
              </a:lnSpc>
              <a:spcBef>
                <a:spcPct val="50000"/>
              </a:spcBef>
            </a:pPr>
            <a:r>
              <a:rPr lang="en-US" sz="1400" dirty="0">
                <a:solidFill>
                  <a:schemeClr val="bg1"/>
                </a:solidFill>
                <a:latin typeface="Arial Narrow" pitchFamily="34" charset="0"/>
              </a:rPr>
              <a:t>Georgia Forestry Commission</a:t>
            </a:r>
          </a:p>
          <a:p>
            <a:pPr eaLnBrk="0" hangingPunct="0">
              <a:lnSpc>
                <a:spcPct val="85000"/>
              </a:lnSpc>
              <a:spcBef>
                <a:spcPct val="50000"/>
              </a:spcBef>
            </a:pPr>
            <a:r>
              <a:rPr lang="en-US" sz="1400" dirty="0">
                <a:solidFill>
                  <a:schemeClr val="bg1"/>
                </a:solidFill>
                <a:latin typeface="Arial Narrow" pitchFamily="34" charset="0"/>
              </a:rPr>
              <a:t>PO Box 819</a:t>
            </a:r>
          </a:p>
          <a:p>
            <a:pPr eaLnBrk="0" hangingPunct="0">
              <a:lnSpc>
                <a:spcPct val="85000"/>
              </a:lnSpc>
              <a:spcBef>
                <a:spcPct val="50000"/>
              </a:spcBef>
            </a:pPr>
            <a:r>
              <a:rPr lang="en-US" sz="1400" dirty="0">
                <a:solidFill>
                  <a:schemeClr val="bg1"/>
                </a:solidFill>
                <a:latin typeface="Arial Narrow" pitchFamily="34" charset="0"/>
              </a:rPr>
              <a:t>Macon, GA  31202</a:t>
            </a:r>
          </a:p>
        </p:txBody>
      </p:sp>
      <p:sp>
        <p:nvSpPr>
          <p:cNvPr id="6" name="Content Placeholder 4"/>
          <p:cNvSpPr txBox="1">
            <a:spLocks/>
          </p:cNvSpPr>
          <p:nvPr/>
        </p:nvSpPr>
        <p:spPr>
          <a:xfrm>
            <a:off x="152400" y="1143000"/>
            <a:ext cx="8610600" cy="5410200"/>
          </a:xfrm>
          <a:prstGeom prst="rect">
            <a:avLst/>
          </a:prstGeom>
        </p:spPr>
        <p:txBody>
          <a:bodyPr/>
          <a:lstStyle/>
          <a:p>
            <a:pPr marL="342900" indent="-342900" algn="ctr" eaLnBrk="0" hangingPunct="0">
              <a:spcBef>
                <a:spcPct val="20000"/>
              </a:spcBef>
              <a:defRPr/>
            </a:pPr>
            <a:r>
              <a:rPr lang="en-US" sz="2400" b="1" kern="0" dirty="0" smtClean="0">
                <a:latin typeface="+mj-lt"/>
              </a:rPr>
              <a:t>FIA facts and history</a:t>
            </a:r>
            <a:endParaRPr lang="en-US" sz="2400" b="1" kern="0" dirty="0">
              <a:latin typeface="+mj-lt"/>
            </a:endParaRPr>
          </a:p>
          <a:p>
            <a:pPr marL="285750" indent="-285750" eaLnBrk="0" hangingPunct="0">
              <a:spcBef>
                <a:spcPct val="20000"/>
              </a:spcBef>
              <a:buFont typeface="Arial" charset="0"/>
              <a:buChar char="•"/>
              <a:defRPr/>
            </a:pPr>
            <a:r>
              <a:rPr lang="en-US" sz="2000" b="1" kern="0" dirty="0" smtClean="0"/>
              <a:t>The Forest Inventory and Analysis (FIA) Program is a cooperative program between the U.S. Forest Service and the states to provide estimates of the condition of the forest  and forest trend data</a:t>
            </a:r>
          </a:p>
          <a:p>
            <a:pPr marL="285750" indent="-285750" eaLnBrk="0" hangingPunct="0">
              <a:spcBef>
                <a:spcPct val="20000"/>
              </a:spcBef>
              <a:buFont typeface="Arial" charset="0"/>
              <a:buChar char="•"/>
              <a:defRPr/>
            </a:pPr>
            <a:r>
              <a:rPr lang="en-US" sz="2000" b="1" kern="0" dirty="0" smtClean="0"/>
              <a:t>A forest inventory was mandated as necessary by the U.S. Congress in the 1930’s in order to provide status updates of the United States’ forest resources</a:t>
            </a:r>
          </a:p>
          <a:p>
            <a:pPr marL="285750" indent="-285750" eaLnBrk="0" hangingPunct="0">
              <a:spcBef>
                <a:spcPct val="20000"/>
              </a:spcBef>
              <a:buFont typeface="Arial" charset="0"/>
              <a:buChar char="•"/>
              <a:defRPr/>
            </a:pPr>
            <a:r>
              <a:rPr lang="en-US" sz="2000" b="1" kern="0" dirty="0" smtClean="0"/>
              <a:t>The data can:</a:t>
            </a:r>
          </a:p>
          <a:p>
            <a:pPr marL="742950" lvl="1" indent="-285750" eaLnBrk="0" hangingPunct="0">
              <a:spcBef>
                <a:spcPct val="20000"/>
              </a:spcBef>
              <a:buFont typeface="Arial" charset="0"/>
              <a:buChar char="•"/>
              <a:defRPr/>
            </a:pPr>
            <a:r>
              <a:rPr lang="en-US" sz="2000" b="1" kern="0" dirty="0" smtClean="0"/>
              <a:t>Indicate if forest resources are being managed sustainably</a:t>
            </a:r>
          </a:p>
          <a:p>
            <a:pPr marL="742950" lvl="1" indent="-285750" eaLnBrk="0" hangingPunct="0">
              <a:spcBef>
                <a:spcPct val="20000"/>
              </a:spcBef>
              <a:buFont typeface="Arial" charset="0"/>
              <a:buChar char="•"/>
              <a:defRPr/>
            </a:pPr>
            <a:r>
              <a:rPr lang="en-US" sz="2000" b="1" kern="0" dirty="0" smtClean="0"/>
              <a:t>Indicate trends such as gains or losses of forest acreage, the species composition of our forest, the age/quantity/quality of the timber resources and the health of our forests.</a:t>
            </a:r>
          </a:p>
          <a:p>
            <a:pPr marL="285750" indent="-285750" eaLnBrk="0" hangingPunct="0">
              <a:spcBef>
                <a:spcPct val="20000"/>
              </a:spcBef>
              <a:buFont typeface="Arial" charset="0"/>
              <a:buChar char="•"/>
              <a:defRPr/>
            </a:pPr>
            <a:r>
              <a:rPr lang="en-US" sz="2000" b="1" kern="0" dirty="0" smtClean="0"/>
              <a:t>Data are collected on research plots across the state on public and private land</a:t>
            </a:r>
          </a:p>
          <a:p>
            <a:pPr marL="285750" indent="-285750" eaLnBrk="0" hangingPunct="0">
              <a:spcBef>
                <a:spcPct val="20000"/>
              </a:spcBef>
              <a:buFont typeface="Arial" charset="0"/>
              <a:buChar char="•"/>
              <a:defRPr/>
            </a:pPr>
            <a:r>
              <a:rPr lang="en-US" sz="2000" b="1" kern="0" dirty="0" smtClean="0"/>
              <a:t>Landowners have the opportunity to deny access to their property at any time</a:t>
            </a:r>
          </a:p>
          <a:p>
            <a:pPr marL="742950" lvl="1" indent="-285750" eaLnBrk="0" hangingPunct="0">
              <a:spcBef>
                <a:spcPct val="20000"/>
              </a:spcBef>
              <a:buFont typeface="Arial" charset="0"/>
              <a:buChar char="•"/>
              <a:defRPr/>
            </a:pPr>
            <a:endParaRPr lang="en-US" sz="2400" kern="0" dirty="0" smtClean="0">
              <a:latin typeface="Arial Narrow" pitchFamily="34" charset="0"/>
            </a:endParaRPr>
          </a:p>
          <a:p>
            <a:pPr marL="742950" lvl="1" indent="-285750" eaLnBrk="0" hangingPunct="0">
              <a:spcBef>
                <a:spcPct val="20000"/>
              </a:spcBef>
              <a:buFont typeface="Arial" charset="0"/>
              <a:buChar char="•"/>
              <a:defRPr/>
            </a:pPr>
            <a:endParaRPr lang="en-US" kern="0" dirty="0">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863916" y="25063"/>
            <a:ext cx="8020050" cy="1384995"/>
          </a:xfrm>
          <a:prstGeom prst="rect">
            <a:avLst/>
          </a:prstGeom>
          <a:noFill/>
          <a:ln w="9525">
            <a:noFill/>
            <a:miter lim="800000"/>
            <a:headEnd/>
            <a:tailEnd/>
          </a:ln>
        </p:spPr>
        <p:txBody>
          <a:bodyPr wrap="square">
            <a:spAutoFit/>
          </a:bodyPr>
          <a:lstStyle/>
          <a:p>
            <a:pPr algn="ctr"/>
            <a:r>
              <a:rPr lang="en-US" sz="2800" dirty="0">
                <a:solidFill>
                  <a:schemeClr val="bg1"/>
                </a:solidFill>
                <a:latin typeface="+mj-lt"/>
              </a:rPr>
              <a:t>Net Growth versus Removals </a:t>
            </a:r>
            <a:r>
              <a:rPr lang="en-US" sz="2800" dirty="0" smtClean="0">
                <a:solidFill>
                  <a:schemeClr val="bg1"/>
                </a:solidFill>
                <a:latin typeface="+mj-lt"/>
              </a:rPr>
              <a:t>for All Tree Species Combined</a:t>
            </a:r>
          </a:p>
          <a:p>
            <a:pPr algn="ctr"/>
            <a:r>
              <a:rPr lang="en-US" sz="2800" dirty="0" smtClean="0">
                <a:solidFill>
                  <a:schemeClr val="bg1"/>
                </a:solidFill>
                <a:latin typeface="+mj-lt"/>
              </a:rPr>
              <a:t>By Survey Period</a:t>
            </a:r>
            <a:endParaRPr lang="en-US" sz="2800" dirty="0">
              <a:solidFill>
                <a:schemeClr val="bg1"/>
              </a:solidFill>
              <a:latin typeface="+mj-lt"/>
            </a:endParaRPr>
          </a:p>
        </p:txBody>
      </p:sp>
      <p:graphicFrame>
        <p:nvGraphicFramePr>
          <p:cNvPr id="6" name="Chart 5"/>
          <p:cNvGraphicFramePr/>
          <p:nvPr>
            <p:extLst>
              <p:ext uri="{D42A27DB-BD31-4B8C-83A1-F6EECF244321}">
                <p14:modId xmlns:p14="http://schemas.microsoft.com/office/powerpoint/2010/main" val="3988676608"/>
              </p:ext>
            </p:extLst>
          </p:nvPr>
        </p:nvGraphicFramePr>
        <p:xfrm>
          <a:off x="381000" y="1447800"/>
          <a:ext cx="8305800" cy="48528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rot="16200000">
            <a:off x="-969966" y="3434835"/>
            <a:ext cx="2514602" cy="369332"/>
          </a:xfrm>
          <a:prstGeom prst="rect">
            <a:avLst/>
          </a:prstGeom>
          <a:noFill/>
        </p:spPr>
        <p:txBody>
          <a:bodyPr wrap="square" rtlCol="0">
            <a:spAutoFit/>
          </a:bodyPr>
          <a:lstStyle/>
          <a:p>
            <a:r>
              <a:rPr lang="en-US" dirty="0" smtClean="0"/>
              <a:t>Avg. Cubic Feet per year</a:t>
            </a:r>
            <a:endParaRPr lang="en-US" dirty="0"/>
          </a:p>
        </p:txBody>
      </p:sp>
      <p:sp>
        <p:nvSpPr>
          <p:cNvPr id="8" name="TextBox 1"/>
          <p:cNvSpPr txBox="1"/>
          <p:nvPr/>
        </p:nvSpPr>
        <p:spPr>
          <a:xfrm>
            <a:off x="3541394" y="6098233"/>
            <a:ext cx="1716405" cy="3033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Survey Period</a:t>
            </a:r>
            <a:endParaRPr lang="en-US" sz="1800" dirty="0"/>
          </a:p>
        </p:txBody>
      </p:sp>
      <p:sp>
        <p:nvSpPr>
          <p:cNvPr id="11" name="TextBox 10"/>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2016 and The Georgia Forestry Commission</a:t>
            </a:r>
            <a:endParaRPr lang="en-US" sz="1400" dirty="0"/>
          </a:p>
        </p:txBody>
      </p:sp>
      <p:sp>
        <p:nvSpPr>
          <p:cNvPr id="10" name="TextBox 9"/>
          <p:cNvSpPr txBox="1"/>
          <p:nvPr/>
        </p:nvSpPr>
        <p:spPr>
          <a:xfrm>
            <a:off x="5562600" y="1066800"/>
            <a:ext cx="2362200" cy="646331"/>
          </a:xfrm>
          <a:prstGeom prst="rect">
            <a:avLst/>
          </a:prstGeom>
          <a:noFill/>
        </p:spPr>
        <p:txBody>
          <a:bodyPr wrap="square" rtlCol="0">
            <a:spAutoFit/>
          </a:bodyPr>
          <a:lstStyle/>
          <a:p>
            <a:r>
              <a:rPr lang="en-US" b="1" dirty="0" smtClean="0">
                <a:solidFill>
                  <a:srgbClr val="FF0000"/>
                </a:solidFill>
              </a:rPr>
              <a:t>Net Growth Exceeds Removals by 46%</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745958" y="152400"/>
            <a:ext cx="8020050"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mj-lt"/>
              </a:rPr>
              <a:t>Volume by Forest Type Group and Survey Period</a:t>
            </a:r>
            <a:endParaRPr lang="en-US" sz="2800" dirty="0">
              <a:solidFill>
                <a:schemeClr val="bg1"/>
              </a:solidFill>
              <a:latin typeface="+mj-lt"/>
            </a:endParaRPr>
          </a:p>
        </p:txBody>
      </p:sp>
      <p:sp>
        <p:nvSpPr>
          <p:cNvPr id="8" name="TextBox 1"/>
          <p:cNvSpPr txBox="1"/>
          <p:nvPr/>
        </p:nvSpPr>
        <p:spPr>
          <a:xfrm>
            <a:off x="3541394" y="6098233"/>
            <a:ext cx="1716405" cy="3033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800" dirty="0"/>
          </a:p>
        </p:txBody>
      </p:sp>
      <p:graphicFrame>
        <p:nvGraphicFramePr>
          <p:cNvPr id="11" name="Chart 10"/>
          <p:cNvGraphicFramePr>
            <a:graphicFrameLocks/>
          </p:cNvGraphicFramePr>
          <p:nvPr>
            <p:extLst>
              <p:ext uri="{D42A27DB-BD31-4B8C-83A1-F6EECF244321}">
                <p14:modId xmlns:p14="http://schemas.microsoft.com/office/powerpoint/2010/main" val="699251248"/>
              </p:ext>
            </p:extLst>
          </p:nvPr>
        </p:nvGraphicFramePr>
        <p:xfrm>
          <a:off x="592137" y="1324868"/>
          <a:ext cx="7959725" cy="492353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238500" y="6098233"/>
            <a:ext cx="1752600" cy="369332"/>
          </a:xfrm>
          <a:prstGeom prst="rect">
            <a:avLst/>
          </a:prstGeom>
          <a:noFill/>
        </p:spPr>
        <p:txBody>
          <a:bodyPr wrap="square" rtlCol="0">
            <a:spAutoFit/>
          </a:bodyPr>
          <a:lstStyle/>
          <a:p>
            <a:r>
              <a:rPr lang="en-US" dirty="0" smtClean="0"/>
              <a:t>Survey Period</a:t>
            </a:r>
            <a:endParaRPr lang="en-US" dirty="0"/>
          </a:p>
        </p:txBody>
      </p:sp>
      <p:sp>
        <p:nvSpPr>
          <p:cNvPr id="5" name="TextBox 4"/>
          <p:cNvSpPr txBox="1"/>
          <p:nvPr/>
        </p:nvSpPr>
        <p:spPr>
          <a:xfrm rot="16200000">
            <a:off x="-615266" y="2878009"/>
            <a:ext cx="2010552" cy="369332"/>
          </a:xfrm>
          <a:prstGeom prst="rect">
            <a:avLst/>
          </a:prstGeom>
          <a:noFill/>
        </p:spPr>
        <p:txBody>
          <a:bodyPr wrap="square" rtlCol="0">
            <a:spAutoFit/>
          </a:bodyPr>
          <a:lstStyle/>
          <a:p>
            <a:r>
              <a:rPr lang="en-US" dirty="0" smtClean="0"/>
              <a:t>Billion Cubic Feet</a:t>
            </a:r>
            <a:endParaRPr lang="en-US" dirty="0"/>
          </a:p>
        </p:txBody>
      </p:sp>
      <p:sp>
        <p:nvSpPr>
          <p:cNvPr id="9" name="TextBox 8"/>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a:t>
            </a:r>
            <a:r>
              <a:rPr lang="en-US" sz="1400" dirty="0" smtClean="0"/>
              <a:t>and The Georgia Forestry Commission</a:t>
            </a:r>
            <a:endParaRPr lang="en-US" sz="1400" dirty="0"/>
          </a:p>
        </p:txBody>
      </p:sp>
    </p:spTree>
    <p:extLst>
      <p:ext uri="{BB962C8B-B14F-4D97-AF65-F5344CB8AC3E}">
        <p14:creationId xmlns:p14="http://schemas.microsoft.com/office/powerpoint/2010/main" val="36132338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745958" y="152400"/>
            <a:ext cx="802005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Georgia’s Forests…Final Thoughts</a:t>
            </a:r>
            <a:endParaRPr lang="en-US" sz="2800" b="1" dirty="0">
              <a:solidFill>
                <a:schemeClr val="bg1"/>
              </a:solidFill>
              <a:latin typeface="+mj-lt"/>
            </a:endParaRPr>
          </a:p>
        </p:txBody>
      </p:sp>
      <p:sp>
        <p:nvSpPr>
          <p:cNvPr id="8" name="TextBox 1"/>
          <p:cNvSpPr txBox="1"/>
          <p:nvPr/>
        </p:nvSpPr>
        <p:spPr>
          <a:xfrm>
            <a:off x="3541394" y="6098233"/>
            <a:ext cx="1716405" cy="3033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800" dirty="0"/>
          </a:p>
        </p:txBody>
      </p:sp>
      <p:sp>
        <p:nvSpPr>
          <p:cNvPr id="6" name="TextBox 5"/>
          <p:cNvSpPr txBox="1"/>
          <p:nvPr/>
        </p:nvSpPr>
        <p:spPr>
          <a:xfrm>
            <a:off x="685800" y="1371600"/>
            <a:ext cx="8001000" cy="5262979"/>
          </a:xfrm>
          <a:prstGeom prst="rect">
            <a:avLst/>
          </a:prstGeom>
          <a:noFill/>
        </p:spPr>
        <p:txBody>
          <a:bodyPr wrap="square" rtlCol="0">
            <a:spAutoFit/>
          </a:bodyPr>
          <a:lstStyle/>
          <a:p>
            <a:pPr marL="457200" indent="-457200">
              <a:buFont typeface="Wingdings" pitchFamily="2" charset="2"/>
              <a:buChar char="ü"/>
            </a:pPr>
            <a:r>
              <a:rPr lang="en-US" sz="2800" dirty="0" smtClean="0"/>
              <a:t>Our forests are being managed sustainably</a:t>
            </a:r>
          </a:p>
          <a:p>
            <a:pPr marL="457200" indent="-457200">
              <a:buFont typeface="Wingdings" pitchFamily="2" charset="2"/>
              <a:buChar char="ü"/>
            </a:pPr>
            <a:r>
              <a:rPr lang="en-US" sz="2800" dirty="0" smtClean="0"/>
              <a:t>Forests benefit </a:t>
            </a:r>
            <a:r>
              <a:rPr lang="en-US" sz="2800" dirty="0" smtClean="0"/>
              <a:t>all Georgians with a continuous flow of goods and services of traditional forest products</a:t>
            </a:r>
          </a:p>
          <a:p>
            <a:pPr marL="457200" indent="-457200">
              <a:buFont typeface="Wingdings" pitchFamily="2" charset="2"/>
              <a:buChar char="ü"/>
            </a:pPr>
            <a:r>
              <a:rPr lang="en-US" sz="2800" dirty="0" smtClean="0"/>
              <a:t>Also benefits society with clean air, clean water, wildlife habitat, soil conservation, recreation and aesthetic benefits</a:t>
            </a:r>
          </a:p>
          <a:p>
            <a:pPr marL="457200" indent="-457200">
              <a:buFont typeface="Wingdings" pitchFamily="2" charset="2"/>
              <a:buChar char="ü"/>
            </a:pPr>
            <a:r>
              <a:rPr lang="en-US" sz="2800" dirty="0" smtClean="0"/>
              <a:t>Remember that 2 out of 3 raindrops in Georgia fall on forestland</a:t>
            </a:r>
          </a:p>
          <a:p>
            <a:pPr marL="457200" indent="-457200">
              <a:buFont typeface="Wingdings" pitchFamily="2" charset="2"/>
              <a:buChar char="ü"/>
            </a:pPr>
            <a:r>
              <a:rPr lang="en-US" sz="2800" dirty="0" smtClean="0"/>
              <a:t>Planting pines now for the future is what Georgia needs to remain sustainable</a:t>
            </a:r>
            <a:endParaRPr lang="en-US" sz="2800" dirty="0"/>
          </a:p>
          <a:p>
            <a:pPr algn="ctr"/>
            <a:r>
              <a:rPr lang="en-US" sz="2800" i="1" dirty="0" smtClean="0">
                <a:solidFill>
                  <a:schemeClr val="tx2">
                    <a:lumMod val="60000"/>
                    <a:lumOff val="40000"/>
                  </a:schemeClr>
                </a:solidFill>
              </a:rPr>
              <a:t>www.gatrees.org</a:t>
            </a:r>
            <a:endParaRPr lang="en-US" sz="2800" i="1" dirty="0">
              <a:solidFill>
                <a:schemeClr val="tx2">
                  <a:lumMod val="60000"/>
                  <a:lumOff val="40000"/>
                </a:schemeClr>
              </a:solidFill>
            </a:endParaRPr>
          </a:p>
        </p:txBody>
      </p:sp>
    </p:spTree>
    <p:extLst>
      <p:ext uri="{BB962C8B-B14F-4D97-AF65-F5344CB8AC3E}">
        <p14:creationId xmlns:p14="http://schemas.microsoft.com/office/powerpoint/2010/main" val="16633847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2"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bg1"/>
                </a:solidFill>
                <a:latin typeface="+mj-lt"/>
              </a:rPr>
              <a:t>Forest Inventory and Analysis, Georgia</a:t>
            </a:r>
            <a:endParaRPr lang="en-US" sz="3200" b="1" dirty="0">
              <a:solidFill>
                <a:srgbClr val="666666"/>
              </a:solidFill>
              <a:latin typeface="+mj-lt"/>
            </a:endParaRPr>
          </a:p>
        </p:txBody>
      </p:sp>
      <p:sp>
        <p:nvSpPr>
          <p:cNvPr id="6" name="Content Placeholder 4"/>
          <p:cNvSpPr txBox="1">
            <a:spLocks/>
          </p:cNvSpPr>
          <p:nvPr/>
        </p:nvSpPr>
        <p:spPr>
          <a:xfrm>
            <a:off x="152400" y="1295400"/>
            <a:ext cx="8458200" cy="5410200"/>
          </a:xfrm>
          <a:prstGeom prst="rect">
            <a:avLst/>
          </a:prstGeom>
        </p:spPr>
        <p:txBody>
          <a:bodyPr/>
          <a:lstStyle/>
          <a:p>
            <a:pPr marL="342900" indent="-342900" algn="ctr" eaLnBrk="0" hangingPunct="0">
              <a:spcBef>
                <a:spcPct val="20000"/>
              </a:spcBef>
              <a:defRPr/>
            </a:pPr>
            <a:r>
              <a:rPr lang="en-US" sz="2400" b="1" kern="0" dirty="0" smtClean="0"/>
              <a:t>FIA in Georgia</a:t>
            </a:r>
            <a:endParaRPr lang="en-US" sz="2400" b="1" kern="0" dirty="0"/>
          </a:p>
          <a:p>
            <a:pPr marL="742950" lvl="1" indent="-285750" eaLnBrk="0" hangingPunct="0">
              <a:spcBef>
                <a:spcPct val="20000"/>
              </a:spcBef>
              <a:buFont typeface="Arial" charset="0"/>
              <a:buChar char="•"/>
              <a:defRPr/>
            </a:pPr>
            <a:r>
              <a:rPr lang="en-US" sz="2000" b="1" kern="0" dirty="0" smtClean="0"/>
              <a:t>Georgia assumed data collection responsibilities from U.S. Forest Service in 1998</a:t>
            </a:r>
            <a:endParaRPr lang="en-US" sz="2000" b="1" kern="0" dirty="0"/>
          </a:p>
          <a:p>
            <a:pPr marL="742950" lvl="1" indent="-285750" eaLnBrk="0" hangingPunct="0">
              <a:spcBef>
                <a:spcPct val="20000"/>
              </a:spcBef>
              <a:buFont typeface="Arial" charset="0"/>
              <a:buChar char="•"/>
              <a:defRPr/>
            </a:pPr>
            <a:r>
              <a:rPr lang="en-US" sz="2000" b="1" kern="0" dirty="0" smtClean="0"/>
              <a:t>All data are given back to the USFS for compilation/analysis</a:t>
            </a:r>
          </a:p>
          <a:p>
            <a:pPr marL="742950" lvl="1" indent="-285750" eaLnBrk="0" hangingPunct="0">
              <a:spcBef>
                <a:spcPct val="20000"/>
              </a:spcBef>
              <a:buFont typeface="Arial" charset="0"/>
              <a:buChar char="•"/>
              <a:defRPr/>
            </a:pPr>
            <a:r>
              <a:rPr lang="en-US" sz="2000" b="1" kern="0" dirty="0" smtClean="0"/>
              <a:t>FIA is a 75% federally funded grant with 25% of funds matched by states with 5 year cycles</a:t>
            </a:r>
          </a:p>
          <a:p>
            <a:pPr marL="742950" lvl="1" indent="-285750" eaLnBrk="0" hangingPunct="0">
              <a:spcBef>
                <a:spcPct val="20000"/>
              </a:spcBef>
              <a:buFont typeface="Arial" charset="0"/>
              <a:buChar char="•"/>
              <a:defRPr/>
            </a:pPr>
            <a:r>
              <a:rPr lang="en-US" sz="2000" b="1" kern="0" dirty="0" smtClean="0"/>
              <a:t>We currently have </a:t>
            </a:r>
            <a:r>
              <a:rPr lang="en-US" sz="2000" b="1" kern="0" dirty="0" smtClean="0"/>
              <a:t>12 foresters </a:t>
            </a:r>
            <a:r>
              <a:rPr lang="en-US" sz="2000" b="1" kern="0" dirty="0" smtClean="0"/>
              <a:t>collecting FIA data across Georgia</a:t>
            </a:r>
          </a:p>
          <a:p>
            <a:pPr marL="742950" lvl="1" indent="-285750" eaLnBrk="0" hangingPunct="0">
              <a:spcBef>
                <a:spcPct val="20000"/>
              </a:spcBef>
              <a:buFont typeface="Arial" charset="0"/>
              <a:buChar char="•"/>
              <a:defRPr/>
            </a:pPr>
            <a:r>
              <a:rPr lang="en-US" sz="2000" b="1" kern="0" dirty="0" smtClean="0"/>
              <a:t>All foresters on the FIA team in Georgia have degrees in forestry and are tested and certified prior to collecting data in order to maintain data integrity </a:t>
            </a:r>
          </a:p>
          <a:p>
            <a:pPr marL="742950" lvl="1" indent="-285750" eaLnBrk="0" hangingPunct="0">
              <a:spcBef>
                <a:spcPct val="20000"/>
              </a:spcBef>
              <a:buFont typeface="Arial" charset="0"/>
              <a:buChar char="•"/>
              <a:defRPr/>
            </a:pPr>
            <a:r>
              <a:rPr lang="en-US" sz="2000" b="1" kern="0" dirty="0" smtClean="0"/>
              <a:t>All data, once compiled, is made available to the public at </a:t>
            </a:r>
            <a:r>
              <a:rPr lang="en-US" sz="2000" b="1" kern="0" dirty="0" smtClean="0">
                <a:hlinkClick r:id="rId3"/>
              </a:rPr>
              <a:t>www.fia.fs.fed.us/tools-data</a:t>
            </a:r>
            <a:r>
              <a:rPr lang="en-US" sz="2000" b="1" kern="0" dirty="0" smtClean="0"/>
              <a:t> and through publications such as Forest Factsheets </a:t>
            </a:r>
            <a:r>
              <a:rPr lang="en-US" sz="2000" b="1" kern="0" dirty="0" smtClean="0"/>
              <a:t>and this </a:t>
            </a:r>
            <a:r>
              <a:rPr lang="en-US" sz="2000" b="1" kern="0" dirty="0" err="1" smtClean="0"/>
              <a:t>powerpoint</a:t>
            </a:r>
            <a:r>
              <a:rPr lang="en-US" sz="2000" b="1" kern="0" dirty="0" smtClean="0"/>
              <a:t> on </a:t>
            </a:r>
            <a:r>
              <a:rPr lang="en-US" sz="2000" b="1" kern="0" dirty="0" smtClean="0"/>
              <a:t>the Georgia Forestry Commission website</a:t>
            </a:r>
          </a:p>
          <a:p>
            <a:pPr marL="742950" lvl="1" indent="-285750" eaLnBrk="0" hangingPunct="0">
              <a:spcBef>
                <a:spcPct val="20000"/>
              </a:spcBef>
              <a:buFont typeface="Arial" charset="0"/>
              <a:buChar char="•"/>
              <a:defRPr/>
            </a:pPr>
            <a:r>
              <a:rPr lang="en-US" sz="2000" b="1" kern="0" dirty="0" smtClean="0"/>
              <a:t>No individual landowner information from the FIA Plots is made public in order to protect privacy</a:t>
            </a:r>
            <a:endParaRPr lang="en-US" sz="2400" b="1" kern="0" dirty="0" smtClean="0"/>
          </a:p>
          <a:p>
            <a:pPr marL="742950" lvl="1" indent="-285750" eaLnBrk="0" hangingPunct="0">
              <a:spcBef>
                <a:spcPct val="20000"/>
              </a:spcBef>
              <a:buFont typeface="Arial" charset="0"/>
              <a:buChar char="•"/>
              <a:defRPr/>
            </a:pPr>
            <a:endParaRPr lang="en-US" sz="2400" kern="0" dirty="0" smtClean="0">
              <a:latin typeface="Arial Narrow" pitchFamily="34" charset="0"/>
            </a:endParaRPr>
          </a:p>
          <a:p>
            <a:pPr marL="742950" lvl="1" indent="-285750" eaLnBrk="0" hangingPunct="0">
              <a:spcBef>
                <a:spcPct val="20000"/>
              </a:spcBef>
              <a:buFont typeface="Arial" charset="0"/>
              <a:buChar char="•"/>
              <a:defRPr/>
            </a:pPr>
            <a:endParaRPr lang="en-US" kern="0" dirty="0">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2"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a:solidFill>
                  <a:schemeClr val="bg1"/>
                </a:solidFill>
                <a:latin typeface="+mj-lt"/>
              </a:rPr>
              <a:t>Forest Inventory and Analysis, Georgia</a:t>
            </a:r>
            <a:endParaRPr lang="en-US" sz="3200" b="1" dirty="0">
              <a:solidFill>
                <a:srgbClr val="666666"/>
              </a:solidFill>
              <a:latin typeface="+mj-lt"/>
            </a:endParaRPr>
          </a:p>
        </p:txBody>
      </p:sp>
      <p:sp>
        <p:nvSpPr>
          <p:cNvPr id="6" name="Content Placeholder 4"/>
          <p:cNvSpPr txBox="1">
            <a:spLocks/>
          </p:cNvSpPr>
          <p:nvPr/>
        </p:nvSpPr>
        <p:spPr>
          <a:xfrm>
            <a:off x="152400" y="1295400"/>
            <a:ext cx="8458200" cy="5562600"/>
          </a:xfrm>
          <a:prstGeom prst="rect">
            <a:avLst/>
          </a:prstGeom>
        </p:spPr>
        <p:txBody>
          <a:bodyPr/>
          <a:lstStyle/>
          <a:p>
            <a:pPr marL="342900" indent="-342900" algn="ctr" eaLnBrk="0" hangingPunct="0">
              <a:spcBef>
                <a:spcPct val="20000"/>
              </a:spcBef>
              <a:defRPr/>
            </a:pPr>
            <a:r>
              <a:rPr lang="en-US" sz="2400" b="1" kern="0" dirty="0" smtClean="0"/>
              <a:t>Why is a Forest Inventory Needed?</a:t>
            </a:r>
          </a:p>
          <a:p>
            <a:pPr marL="342900" indent="-342900" eaLnBrk="0" hangingPunct="0">
              <a:spcBef>
                <a:spcPct val="20000"/>
              </a:spcBef>
              <a:buFont typeface="Arial" pitchFamily="34" charset="0"/>
              <a:buChar char="•"/>
              <a:defRPr/>
            </a:pPr>
            <a:r>
              <a:rPr lang="en-US" sz="2400" b="1" kern="0" dirty="0" smtClean="0"/>
              <a:t>Without a forest inventory there is no scientific source for the trends of our forests – provides consistent metrics over time</a:t>
            </a:r>
          </a:p>
          <a:p>
            <a:pPr marL="342900" indent="-342900" eaLnBrk="0" hangingPunct="0">
              <a:spcBef>
                <a:spcPct val="20000"/>
              </a:spcBef>
              <a:buFont typeface="Arial" pitchFamily="34" charset="0"/>
              <a:buChar char="•"/>
              <a:defRPr/>
            </a:pPr>
            <a:r>
              <a:rPr lang="en-US" sz="2400" b="1" kern="0" dirty="0" smtClean="0"/>
              <a:t>Without a forest inventory, forestry decisions in our agency, the state government and the federal government are made based on feelings and popular opinion instead of numbers</a:t>
            </a:r>
          </a:p>
          <a:p>
            <a:pPr marL="342900" indent="-342900" eaLnBrk="0" hangingPunct="0">
              <a:spcBef>
                <a:spcPct val="20000"/>
              </a:spcBef>
              <a:buFont typeface="Arial" pitchFamily="34" charset="0"/>
              <a:buChar char="•"/>
              <a:defRPr/>
            </a:pPr>
            <a:r>
              <a:rPr lang="en-US" sz="2400" b="1" kern="0" dirty="0" smtClean="0"/>
              <a:t>Our numbers give forest industry the necessary information to decide to locate new wood using facilities here in Georgia – new mills = new jobs putting Georgians </a:t>
            </a:r>
            <a:r>
              <a:rPr lang="en-US" sz="2400" b="1" kern="0" dirty="0" smtClean="0"/>
              <a:t>to </a:t>
            </a:r>
            <a:r>
              <a:rPr lang="en-US" sz="2400" b="1" kern="0" dirty="0" smtClean="0"/>
              <a:t>work</a:t>
            </a:r>
          </a:p>
          <a:p>
            <a:pPr marL="342900" indent="-342900" eaLnBrk="0" hangingPunct="0">
              <a:spcBef>
                <a:spcPct val="20000"/>
              </a:spcBef>
              <a:buFont typeface="Arial" pitchFamily="34" charset="0"/>
              <a:buChar char="•"/>
              <a:defRPr/>
            </a:pPr>
            <a:r>
              <a:rPr lang="en-US" sz="2400" b="1" kern="0" dirty="0" smtClean="0"/>
              <a:t>FIA gives us the opportunity to correct undesirable forest trends before it is too late</a:t>
            </a:r>
          </a:p>
          <a:p>
            <a:pPr marL="342900" indent="-342900" eaLnBrk="0" hangingPunct="0">
              <a:spcBef>
                <a:spcPct val="20000"/>
              </a:spcBef>
              <a:buFont typeface="Arial" pitchFamily="34" charset="0"/>
              <a:buChar char="•"/>
              <a:defRPr/>
            </a:pPr>
            <a:r>
              <a:rPr lang="en-US" sz="2400" b="1" kern="0" dirty="0"/>
              <a:t>FIA data are based on ground </a:t>
            </a:r>
            <a:r>
              <a:rPr lang="en-US" sz="2400" b="1" kern="0" dirty="0" smtClean="0"/>
              <a:t>measurements </a:t>
            </a:r>
            <a:r>
              <a:rPr lang="en-US" sz="2400" b="1" kern="0" dirty="0"/>
              <a:t>and provide </a:t>
            </a:r>
            <a:r>
              <a:rPr lang="en-US" sz="2400" b="1" kern="0" dirty="0" smtClean="0"/>
              <a:t>a ground truth for satellite imagery tools to test against and improve over time.  Nothing replaces boots on the ground.</a:t>
            </a:r>
            <a:endParaRPr lang="en-US" sz="2400" b="1" kern="0" dirty="0"/>
          </a:p>
          <a:p>
            <a:pPr marL="342900" indent="-342900" eaLnBrk="0" hangingPunct="0">
              <a:spcBef>
                <a:spcPct val="20000"/>
              </a:spcBef>
              <a:buFont typeface="Arial" pitchFamily="34" charset="0"/>
              <a:buChar char="•"/>
              <a:defRPr/>
            </a:pPr>
            <a:endParaRPr lang="en-US" sz="2400" b="1" kern="0" dirty="0" smtClean="0"/>
          </a:p>
          <a:p>
            <a:pPr marL="342900" indent="-342900" algn="ctr" eaLnBrk="0" hangingPunct="0">
              <a:spcBef>
                <a:spcPct val="20000"/>
              </a:spcBef>
              <a:defRPr/>
            </a:pPr>
            <a:endParaRPr lang="en-US" sz="2400" b="1" kern="0" dirty="0"/>
          </a:p>
          <a:p>
            <a:pPr marL="742950" lvl="1" indent="-285750" eaLnBrk="0" hangingPunct="0">
              <a:spcBef>
                <a:spcPct val="20000"/>
              </a:spcBef>
              <a:buFont typeface="Arial" charset="0"/>
              <a:buChar char="•"/>
              <a:defRPr/>
            </a:pPr>
            <a:endParaRPr lang="en-US" sz="2400" kern="0" dirty="0" smtClean="0">
              <a:latin typeface="Arial Narrow" pitchFamily="34" charset="0"/>
            </a:endParaRPr>
          </a:p>
          <a:p>
            <a:pPr marL="742950" lvl="1" indent="-285750" eaLnBrk="0" hangingPunct="0">
              <a:spcBef>
                <a:spcPct val="20000"/>
              </a:spcBef>
              <a:buFont typeface="Arial" charset="0"/>
              <a:buChar char="•"/>
              <a:defRPr/>
            </a:pPr>
            <a:endParaRPr lang="en-US" kern="0" dirty="0">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476250" y="155325"/>
            <a:ext cx="786765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smtClean="0">
                <a:solidFill>
                  <a:schemeClr val="bg1"/>
                </a:solidFill>
                <a:latin typeface="+mj-lt"/>
              </a:rPr>
              <a:t>FIA Plot Layout</a:t>
            </a:r>
            <a:endParaRPr lang="en-US" sz="3200" b="1" dirty="0">
              <a:solidFill>
                <a:srgbClr val="666666"/>
              </a:solidFill>
              <a:latin typeface="+mj-lt"/>
            </a:endParaRPr>
          </a:p>
        </p:txBody>
      </p:sp>
      <p:sp>
        <p:nvSpPr>
          <p:cNvPr id="9" name="TextBox 8"/>
          <p:cNvSpPr txBox="1"/>
          <p:nvPr/>
        </p:nvSpPr>
        <p:spPr>
          <a:xfrm>
            <a:off x="609600" y="1066800"/>
            <a:ext cx="8153400" cy="923330"/>
          </a:xfrm>
          <a:prstGeom prst="rect">
            <a:avLst/>
          </a:prstGeom>
          <a:noFill/>
        </p:spPr>
        <p:txBody>
          <a:bodyPr wrap="square" rtlCol="0">
            <a:spAutoFit/>
          </a:bodyPr>
          <a:lstStyle/>
          <a:p>
            <a:r>
              <a:rPr lang="en-US" dirty="0" smtClean="0"/>
              <a:t>Each plot on which data are collected is made up of four 24’ radius subplots.  Tree measurements are collected on trees 5 inches and greater within this radius.  Information on smaller trees is collected within the microplot.</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905000"/>
            <a:ext cx="4913428" cy="487367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914400" y="304800"/>
            <a:ext cx="75819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chemeClr val="bg1"/>
                </a:solidFill>
                <a:latin typeface="+mj-lt"/>
              </a:rPr>
              <a:t>Hex Grid with One Plot per Hex (</a:t>
            </a:r>
            <a:r>
              <a:rPr lang="en-US" sz="2800" b="1" dirty="0" smtClean="0">
                <a:solidFill>
                  <a:schemeClr val="bg1"/>
                </a:solidFill>
                <a:latin typeface="+mj-lt"/>
                <a:cs typeface="Arial" charset="0"/>
              </a:rPr>
              <a:t>≈ 6,000 Acres)</a:t>
            </a:r>
            <a:endParaRPr lang="en-US" sz="2800" b="1" dirty="0">
              <a:solidFill>
                <a:schemeClr val="bg1"/>
              </a:solidFill>
              <a:latin typeface="+mj-lt"/>
              <a:cs typeface="Arial" charset="0"/>
            </a:endParaRPr>
          </a:p>
        </p:txBody>
      </p:sp>
      <p:pic>
        <p:nvPicPr>
          <p:cNvPr id="5" name="Picture 2" descr="Hex_Subset_Plot_De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1987550"/>
            <a:ext cx="6507448" cy="4870450"/>
          </a:xfrm>
          <a:prstGeom prst="rect">
            <a:avLst/>
          </a:prstGeom>
          <a:noFill/>
        </p:spPr>
      </p:pic>
      <p:sp>
        <p:nvSpPr>
          <p:cNvPr id="6" name="TextBox 5"/>
          <p:cNvSpPr txBox="1"/>
          <p:nvPr/>
        </p:nvSpPr>
        <p:spPr>
          <a:xfrm>
            <a:off x="304800" y="1066800"/>
            <a:ext cx="8534400" cy="923330"/>
          </a:xfrm>
          <a:prstGeom prst="rect">
            <a:avLst/>
          </a:prstGeom>
          <a:noFill/>
        </p:spPr>
        <p:txBody>
          <a:bodyPr wrap="square" rtlCol="0">
            <a:spAutoFit/>
          </a:bodyPr>
          <a:lstStyle/>
          <a:p>
            <a:r>
              <a:rPr lang="en-US" dirty="0" smtClean="0"/>
              <a:t>One plot is placed randomly within each ~6000 acre hex.  Each plot is </a:t>
            </a:r>
            <a:r>
              <a:rPr lang="en-US" dirty="0" smtClean="0"/>
              <a:t>permanent to allow for time 1 to time 2 comparisons of the same trees and any new ones.  </a:t>
            </a:r>
            <a:r>
              <a:rPr lang="en-US" dirty="0" smtClean="0"/>
              <a:t>Each plot is remeasured about once every 5 years.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1123950" y="133350"/>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smtClean="0">
                <a:solidFill>
                  <a:schemeClr val="bg1"/>
                </a:solidFill>
                <a:latin typeface="+mj-lt"/>
              </a:rPr>
              <a:t>FIA Data Collected on Each Plot</a:t>
            </a:r>
            <a:endParaRPr lang="en-US" sz="3200" b="1" dirty="0">
              <a:solidFill>
                <a:srgbClr val="666666"/>
              </a:solidFill>
              <a:latin typeface="+mj-lt"/>
            </a:endParaRPr>
          </a:p>
        </p:txBody>
      </p:sp>
      <p:pic>
        <p:nvPicPr>
          <p:cNvPr id="5" name="Picture 4" descr="Photo2.tif"/>
          <p:cNvPicPr>
            <a:picLocks noChangeAspect="1"/>
          </p:cNvPicPr>
          <p:nvPr/>
        </p:nvPicPr>
        <p:blipFill>
          <a:blip r:embed="rId4" cstate="print"/>
          <a:stretch>
            <a:fillRect/>
          </a:stretch>
        </p:blipFill>
        <p:spPr>
          <a:xfrm>
            <a:off x="6507538" y="1447800"/>
            <a:ext cx="2384076" cy="3505200"/>
          </a:xfrm>
          <a:prstGeom prst="rect">
            <a:avLst/>
          </a:prstGeom>
        </p:spPr>
      </p:pic>
      <p:sp>
        <p:nvSpPr>
          <p:cNvPr id="7" name="TextBox 6"/>
          <p:cNvSpPr txBox="1"/>
          <p:nvPr/>
        </p:nvSpPr>
        <p:spPr>
          <a:xfrm>
            <a:off x="304800" y="990600"/>
            <a:ext cx="6096000" cy="5693866"/>
          </a:xfrm>
          <a:prstGeom prst="rect">
            <a:avLst/>
          </a:prstGeom>
          <a:noFill/>
        </p:spPr>
        <p:txBody>
          <a:bodyPr wrap="square" rtlCol="0">
            <a:spAutoFit/>
          </a:bodyPr>
          <a:lstStyle/>
          <a:p>
            <a:r>
              <a:rPr lang="en-US" sz="2600" dirty="0" smtClean="0"/>
              <a:t>Measurements include:</a:t>
            </a:r>
          </a:p>
          <a:p>
            <a:pPr>
              <a:buFont typeface="Arial" pitchFamily="34" charset="0"/>
              <a:buChar char="•"/>
            </a:pPr>
            <a:r>
              <a:rPr lang="en-US" sz="2600" dirty="0" smtClean="0"/>
              <a:t>  Species</a:t>
            </a:r>
          </a:p>
          <a:p>
            <a:pPr>
              <a:buFont typeface="Arial" pitchFamily="34" charset="0"/>
              <a:buChar char="•"/>
            </a:pPr>
            <a:r>
              <a:rPr lang="en-US" sz="2600" dirty="0" smtClean="0"/>
              <a:t>  Diameter</a:t>
            </a:r>
          </a:p>
          <a:p>
            <a:pPr>
              <a:buFont typeface="Arial" pitchFamily="34" charset="0"/>
              <a:buChar char="•"/>
            </a:pPr>
            <a:r>
              <a:rPr lang="en-US" sz="2600" dirty="0" smtClean="0"/>
              <a:t>  Height</a:t>
            </a:r>
          </a:p>
          <a:p>
            <a:pPr>
              <a:buFont typeface="Arial" pitchFamily="34" charset="0"/>
              <a:buChar char="•"/>
            </a:pPr>
            <a:r>
              <a:rPr lang="en-US" sz="2600" dirty="0" smtClean="0"/>
              <a:t>  Tree Class – is it straight enough?</a:t>
            </a:r>
          </a:p>
          <a:p>
            <a:pPr>
              <a:buFont typeface="Arial" pitchFamily="34" charset="0"/>
              <a:buChar char="•"/>
            </a:pPr>
            <a:r>
              <a:rPr lang="en-US" sz="2600" dirty="0" smtClean="0"/>
              <a:t>  Log Grade</a:t>
            </a:r>
          </a:p>
          <a:p>
            <a:pPr>
              <a:buFont typeface="Arial" pitchFamily="34" charset="0"/>
              <a:buChar char="•"/>
            </a:pPr>
            <a:r>
              <a:rPr lang="en-US" sz="2600" dirty="0" smtClean="0"/>
              <a:t>  Crown Position</a:t>
            </a:r>
          </a:p>
          <a:p>
            <a:pPr>
              <a:buFont typeface="Arial" pitchFamily="34" charset="0"/>
              <a:buChar char="•"/>
            </a:pPr>
            <a:r>
              <a:rPr lang="en-US" sz="2600" dirty="0" smtClean="0"/>
              <a:t>  Live Crown Ratio</a:t>
            </a:r>
          </a:p>
          <a:p>
            <a:pPr>
              <a:buFont typeface="Arial" pitchFamily="34" charset="0"/>
              <a:buChar char="•"/>
            </a:pPr>
            <a:r>
              <a:rPr lang="en-US" sz="2600" dirty="0" smtClean="0"/>
              <a:t>  Location of each tree from plot center    using azimuth and distance</a:t>
            </a:r>
          </a:p>
          <a:p>
            <a:pPr>
              <a:buFont typeface="Arial" pitchFamily="34" charset="0"/>
              <a:buChar char="•"/>
            </a:pPr>
            <a:r>
              <a:rPr lang="en-US" sz="2600" dirty="0" smtClean="0"/>
              <a:t>  Invasive exotic plant species, </a:t>
            </a:r>
            <a:r>
              <a:rPr lang="en-US" sz="2600" dirty="0" smtClean="0"/>
              <a:t>slope, aspect</a:t>
            </a:r>
            <a:r>
              <a:rPr lang="en-US" sz="2600" dirty="0" smtClean="0"/>
              <a:t>, forest type, stand age, </a:t>
            </a:r>
            <a:r>
              <a:rPr lang="en-US" sz="2600" dirty="0" smtClean="0"/>
              <a:t>disturbances (fires, insects)/treatments (harvests, planting, natural regeneration)</a:t>
            </a:r>
            <a:endParaRPr lang="en-US" sz="26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4" name="Text Box 4"/>
          <p:cNvSpPr txBox="1">
            <a:spLocks noChangeArrowheads="1"/>
          </p:cNvSpPr>
          <p:nvPr/>
        </p:nvSpPr>
        <p:spPr bwMode="auto">
          <a:xfrm>
            <a:off x="990600" y="158416"/>
            <a:ext cx="7867650" cy="579438"/>
          </a:xfrm>
          <a:prstGeom prst="rect">
            <a:avLst/>
          </a:prstGeom>
          <a:noFill/>
          <a:ln w="9525">
            <a:noFill/>
            <a:miter lim="800000"/>
            <a:headEnd/>
            <a:tailEnd/>
          </a:ln>
        </p:spPr>
        <p:txBody>
          <a:bodyPr>
            <a:spAutoFit/>
          </a:bodyPr>
          <a:lstStyle/>
          <a:p>
            <a:pPr eaLnBrk="0" hangingPunct="0">
              <a:spcBef>
                <a:spcPct val="50000"/>
              </a:spcBef>
            </a:pPr>
            <a:r>
              <a:rPr lang="en-US" sz="3200" b="1" dirty="0" smtClean="0">
                <a:solidFill>
                  <a:schemeClr val="bg1"/>
                </a:solidFill>
                <a:latin typeface="+mj-lt"/>
              </a:rPr>
              <a:t>Timberland Acreage Through Time in Georgia</a:t>
            </a:r>
            <a:endParaRPr lang="en-US" sz="3200" b="1" dirty="0">
              <a:solidFill>
                <a:srgbClr val="666666"/>
              </a:solidFill>
              <a:latin typeface="+mj-lt"/>
            </a:endParaRPr>
          </a:p>
        </p:txBody>
      </p:sp>
      <p:graphicFrame>
        <p:nvGraphicFramePr>
          <p:cNvPr id="6" name="Chart 5"/>
          <p:cNvGraphicFramePr/>
          <p:nvPr>
            <p:extLst>
              <p:ext uri="{D42A27DB-BD31-4B8C-83A1-F6EECF244321}">
                <p14:modId xmlns:p14="http://schemas.microsoft.com/office/powerpoint/2010/main" val="1492468219"/>
              </p:ext>
            </p:extLst>
          </p:nvPr>
        </p:nvGraphicFramePr>
        <p:xfrm>
          <a:off x="647700" y="1244600"/>
          <a:ext cx="7848600" cy="5003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rot="16200000">
            <a:off x="-310634" y="3434834"/>
            <a:ext cx="1600200" cy="369332"/>
          </a:xfrm>
          <a:prstGeom prst="rect">
            <a:avLst/>
          </a:prstGeom>
          <a:noFill/>
        </p:spPr>
        <p:txBody>
          <a:bodyPr wrap="square" rtlCol="0">
            <a:spAutoFit/>
          </a:bodyPr>
          <a:lstStyle/>
          <a:p>
            <a:r>
              <a:rPr lang="en-US" dirty="0" smtClean="0"/>
              <a:t>Million Acres</a:t>
            </a:r>
            <a:endParaRPr lang="en-US" dirty="0"/>
          </a:p>
        </p:txBody>
      </p:sp>
      <p:sp>
        <p:nvSpPr>
          <p:cNvPr id="7" name="TextBox 6"/>
          <p:cNvSpPr txBox="1"/>
          <p:nvPr/>
        </p:nvSpPr>
        <p:spPr>
          <a:xfrm>
            <a:off x="3390900" y="6183868"/>
            <a:ext cx="1447800" cy="369332"/>
          </a:xfrm>
          <a:prstGeom prst="rect">
            <a:avLst/>
          </a:prstGeom>
          <a:noFill/>
        </p:spPr>
        <p:txBody>
          <a:bodyPr wrap="square" rtlCol="0">
            <a:spAutoFit/>
          </a:bodyPr>
          <a:lstStyle/>
          <a:p>
            <a:r>
              <a:rPr lang="en-US" dirty="0" smtClean="0"/>
              <a:t>Survey Year</a:t>
            </a:r>
            <a:endParaRPr lang="en-US" dirty="0"/>
          </a:p>
        </p:txBody>
      </p:sp>
      <p:sp>
        <p:nvSpPr>
          <p:cNvPr id="9" name="TextBox 8"/>
          <p:cNvSpPr txBox="1"/>
          <p:nvPr/>
        </p:nvSpPr>
        <p:spPr>
          <a:xfrm>
            <a:off x="762000" y="6550223"/>
            <a:ext cx="6705600" cy="307777"/>
          </a:xfrm>
          <a:prstGeom prst="rect">
            <a:avLst/>
          </a:prstGeom>
          <a:noFill/>
        </p:spPr>
        <p:txBody>
          <a:bodyPr wrap="square" rtlCol="0">
            <a:spAutoFit/>
          </a:bodyPr>
          <a:lstStyle/>
          <a:p>
            <a:r>
              <a:rPr lang="en-US" sz="1400" dirty="0" smtClean="0">
                <a:cs typeface="Arial" pitchFamily="34" charset="0"/>
              </a:rPr>
              <a:t>Source: US Forest Service 2016 Data and The Georgia Forestry Commission</a:t>
            </a:r>
            <a:endParaRPr lang="en-US" sz="1400" dirty="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bar"/>
          <p:cNvPicPr>
            <a:picLocks noChangeAspect="1" noChangeArrowheads="1"/>
          </p:cNvPicPr>
          <p:nvPr/>
        </p:nvPicPr>
        <p:blipFill>
          <a:blip r:embed="rId3" cstate="print"/>
          <a:srcRect/>
          <a:stretch>
            <a:fillRect/>
          </a:stretch>
        </p:blipFill>
        <p:spPr bwMode="auto">
          <a:xfrm>
            <a:off x="0" y="0"/>
            <a:ext cx="9144000" cy="971550"/>
          </a:xfrm>
          <a:prstGeom prst="rect">
            <a:avLst/>
          </a:prstGeom>
          <a:noFill/>
          <a:ln w="9525">
            <a:noFill/>
            <a:miter lim="800000"/>
            <a:headEnd/>
            <a:tailEnd/>
          </a:ln>
        </p:spPr>
      </p:pic>
      <p:sp>
        <p:nvSpPr>
          <p:cNvPr id="3" name="Text Box 4"/>
          <p:cNvSpPr txBox="1">
            <a:spLocks noChangeArrowheads="1"/>
          </p:cNvSpPr>
          <p:nvPr/>
        </p:nvSpPr>
        <p:spPr bwMode="auto">
          <a:xfrm>
            <a:off x="1123950" y="224165"/>
            <a:ext cx="748665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smtClean="0">
                <a:solidFill>
                  <a:schemeClr val="bg1"/>
                </a:solidFill>
                <a:latin typeface="+mj-lt"/>
              </a:rPr>
              <a:t>Top Ten U.S. States in Total Timberland Acreage</a:t>
            </a:r>
            <a:endParaRPr lang="en-US" sz="2800" b="1" dirty="0">
              <a:solidFill>
                <a:srgbClr val="666666"/>
              </a:solidFill>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4180909604"/>
              </p:ext>
            </p:extLst>
          </p:nvPr>
        </p:nvGraphicFramePr>
        <p:xfrm>
          <a:off x="533400" y="1295399"/>
          <a:ext cx="8077200" cy="27391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715000" y="3962400"/>
            <a:ext cx="3200400" cy="2616101"/>
          </a:xfrm>
          <a:prstGeom prst="rect">
            <a:avLst/>
          </a:prstGeom>
          <a:solidFill>
            <a:schemeClr val="bg1">
              <a:lumMod val="85000"/>
            </a:schemeClr>
          </a:solidFill>
        </p:spPr>
        <p:txBody>
          <a:bodyPr wrap="square" rtlCol="0">
            <a:spAutoFit/>
          </a:bodyPr>
          <a:lstStyle/>
          <a:p>
            <a:r>
              <a:rPr lang="en-US" b="1" dirty="0">
                <a:solidFill>
                  <a:prstClr val="black"/>
                </a:solidFill>
                <a:latin typeface="Calibri" pitchFamily="34" charset="0"/>
              </a:rPr>
              <a:t>Georgia Timberland Ownership – 24.16 </a:t>
            </a:r>
            <a:r>
              <a:rPr lang="en-US" b="1" dirty="0" smtClean="0">
                <a:solidFill>
                  <a:prstClr val="black"/>
                </a:solidFill>
                <a:latin typeface="Calibri" pitchFamily="34" charset="0"/>
              </a:rPr>
              <a:t>mil</a:t>
            </a:r>
            <a:endParaRPr lang="en-US" dirty="0"/>
          </a:p>
          <a:p>
            <a:r>
              <a:rPr lang="en-US" sz="1600" dirty="0" smtClean="0"/>
              <a:t>Georgia is #1 in timberland acreage and privately owned timberland acreage in the U. S.  While some western states have </a:t>
            </a:r>
            <a:r>
              <a:rPr lang="en-US" sz="1600" dirty="0" smtClean="0"/>
              <a:t>more forestland</a:t>
            </a:r>
            <a:r>
              <a:rPr lang="en-US" sz="1600" dirty="0" smtClean="0"/>
              <a:t> </a:t>
            </a:r>
            <a:r>
              <a:rPr lang="en-US" sz="1600" dirty="0" smtClean="0"/>
              <a:t>acreage, much of it is public land </a:t>
            </a:r>
            <a:r>
              <a:rPr lang="en-US" sz="1600" dirty="0" smtClean="0"/>
              <a:t>and unavailable </a:t>
            </a:r>
            <a:r>
              <a:rPr lang="en-US" sz="1600" dirty="0" smtClean="0"/>
              <a:t>for most forest </a:t>
            </a:r>
            <a:r>
              <a:rPr lang="en-US" sz="1600" dirty="0" smtClean="0"/>
              <a:t>products (reserved from harvest by law – such as Wilderness Areas).</a:t>
            </a:r>
            <a:endParaRPr lang="en-US" sz="1600" dirty="0"/>
          </a:p>
        </p:txBody>
      </p:sp>
      <p:sp>
        <p:nvSpPr>
          <p:cNvPr id="8" name="TextBox 7"/>
          <p:cNvSpPr txBox="1"/>
          <p:nvPr/>
        </p:nvSpPr>
        <p:spPr>
          <a:xfrm>
            <a:off x="609600" y="6550223"/>
            <a:ext cx="8305800" cy="307777"/>
          </a:xfrm>
          <a:prstGeom prst="rect">
            <a:avLst/>
          </a:prstGeom>
          <a:noFill/>
        </p:spPr>
        <p:txBody>
          <a:bodyPr wrap="square" rtlCol="0">
            <a:spAutoFit/>
          </a:bodyPr>
          <a:lstStyle/>
          <a:p>
            <a:r>
              <a:rPr lang="en-US" sz="1400" dirty="0" smtClean="0"/>
              <a:t>Source: US Forest Service FIA Data </a:t>
            </a:r>
            <a:r>
              <a:rPr lang="en-US" sz="1400" dirty="0" smtClean="0"/>
              <a:t>2016, 2017, 2018 (depending on state) </a:t>
            </a:r>
            <a:r>
              <a:rPr lang="en-US" sz="1400" dirty="0" smtClean="0"/>
              <a:t>and The Georgia Forestry Commission</a:t>
            </a:r>
            <a:endParaRPr lang="en-US" sz="1400" dirty="0"/>
          </a:p>
        </p:txBody>
      </p:sp>
      <p:sp>
        <p:nvSpPr>
          <p:cNvPr id="11" name="TextBox 10"/>
          <p:cNvSpPr txBox="1"/>
          <p:nvPr/>
        </p:nvSpPr>
        <p:spPr>
          <a:xfrm rot="16200000">
            <a:off x="-105292" y="1752600"/>
            <a:ext cx="990600" cy="369332"/>
          </a:xfrm>
          <a:prstGeom prst="rect">
            <a:avLst/>
          </a:prstGeom>
          <a:noFill/>
        </p:spPr>
        <p:txBody>
          <a:bodyPr wrap="square" rtlCol="0">
            <a:spAutoFit/>
          </a:bodyPr>
          <a:lstStyle/>
          <a:p>
            <a:r>
              <a:rPr lang="en-US" dirty="0" smtClean="0"/>
              <a:t>Acres</a:t>
            </a:r>
            <a:endParaRPr lang="en-US" dirty="0"/>
          </a:p>
        </p:txBody>
      </p:sp>
      <p:sp>
        <p:nvSpPr>
          <p:cNvPr id="12" name="TextBox 11"/>
          <p:cNvSpPr txBox="1"/>
          <p:nvPr/>
        </p:nvSpPr>
        <p:spPr>
          <a:xfrm>
            <a:off x="1600200" y="971550"/>
            <a:ext cx="5334000" cy="461665"/>
          </a:xfrm>
          <a:prstGeom prst="rect">
            <a:avLst/>
          </a:prstGeom>
          <a:noFill/>
        </p:spPr>
        <p:txBody>
          <a:bodyPr wrap="square" rtlCol="0">
            <a:spAutoFit/>
          </a:bodyPr>
          <a:lstStyle/>
          <a:p>
            <a:r>
              <a:rPr lang="en-US" sz="2400" b="1" dirty="0" smtClean="0"/>
              <a:t>Top Ten U.S. States in Total Timberland </a:t>
            </a:r>
            <a:endParaRPr lang="en-US" sz="2400" b="1" dirty="0"/>
          </a:p>
        </p:txBody>
      </p:sp>
      <p:graphicFrame>
        <p:nvGraphicFramePr>
          <p:cNvPr id="13" name="Chart 12"/>
          <p:cNvGraphicFramePr/>
          <p:nvPr>
            <p:extLst>
              <p:ext uri="{D42A27DB-BD31-4B8C-83A1-F6EECF244321}">
                <p14:modId xmlns:p14="http://schemas.microsoft.com/office/powerpoint/2010/main" val="1795449116"/>
              </p:ext>
            </p:extLst>
          </p:nvPr>
        </p:nvGraphicFramePr>
        <p:xfrm>
          <a:off x="287337" y="4131171"/>
          <a:ext cx="5199063" cy="242202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181100" y="3703320"/>
            <a:ext cx="3581400" cy="369332"/>
          </a:xfrm>
          <a:prstGeom prst="rect">
            <a:avLst/>
          </a:prstGeom>
          <a:noFill/>
        </p:spPr>
        <p:txBody>
          <a:bodyPr wrap="square" rtlCol="0">
            <a:spAutoFit/>
          </a:bodyPr>
          <a:lstStyle/>
          <a:p>
            <a:r>
              <a:rPr lang="en-US" b="1" dirty="0" smtClean="0"/>
              <a:t>Georgia’s Timberland Ownership</a:t>
            </a:r>
            <a:endParaRPr lang="en-US" b="1" dirty="0"/>
          </a:p>
        </p:txBody>
      </p:sp>
    </p:spTree>
    <p:extLst>
      <p:ext uri="{BB962C8B-B14F-4D97-AF65-F5344CB8AC3E}">
        <p14:creationId xmlns:p14="http://schemas.microsoft.com/office/powerpoint/2010/main" val="529187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12026</TotalTime>
  <Words>2339</Words>
  <Application>Microsoft Office PowerPoint</Application>
  <PresentationFormat>On-screen Show (4:3)</PresentationFormat>
  <Paragraphs>225</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Pine Timberland Acreage by Age Class and Survey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Dickinson</dc:creator>
  <cp:lastModifiedBy>Gfc</cp:lastModifiedBy>
  <cp:revision>999</cp:revision>
  <dcterms:created xsi:type="dcterms:W3CDTF">2010-09-18T17:12:57Z</dcterms:created>
  <dcterms:modified xsi:type="dcterms:W3CDTF">2019-01-31T16:58:32Z</dcterms:modified>
</cp:coreProperties>
</file>